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6763" autoAdjust="0"/>
  </p:normalViewPr>
  <p:slideViewPr>
    <p:cSldViewPr>
      <p:cViewPr varScale="1">
        <p:scale>
          <a:sx n="60" d="100"/>
          <a:sy n="60" d="100"/>
        </p:scale>
        <p:origin x="-184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B8D79F-E652-4038-A49E-6A20BCF3CFBC}" type="datetimeFigureOut">
              <a:rPr lang="en-IE" smtClean="0"/>
              <a:pPr/>
              <a:t>20/10/2015</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B3C5F3-8DBB-4185-BA48-61F8F184EE3B}" type="slidenum">
              <a:rPr lang="en-IE" smtClean="0"/>
              <a:pPr/>
              <a:t>‹#›</a:t>
            </a:fld>
            <a:endParaRPr lang="en-IE"/>
          </a:p>
        </p:txBody>
      </p:sp>
    </p:spTree>
    <p:extLst>
      <p:ext uri="{BB962C8B-B14F-4D97-AF65-F5344CB8AC3E}">
        <p14:creationId xmlns:p14="http://schemas.microsoft.com/office/powerpoint/2010/main" val="35116594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5FB3C5F3-8DBB-4185-BA48-61F8F184EE3B}" type="slidenum">
              <a:rPr lang="en-IE" smtClean="0"/>
              <a:pPr/>
              <a:t>1</a:t>
            </a:fld>
            <a:endParaRPr lang="en-I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baseline="0" dirty="0" smtClean="0"/>
          </a:p>
          <a:p>
            <a:r>
              <a:rPr lang="en-IE" b="1" dirty="0" smtClean="0">
                <a:effectLst/>
              </a:rPr>
              <a:t>Information</a:t>
            </a:r>
            <a:r>
              <a:rPr lang="en-IE" b="1" baseline="0" dirty="0" smtClean="0">
                <a:effectLst/>
              </a:rPr>
              <a:t> about the colossal squid:</a:t>
            </a:r>
            <a:r>
              <a:rPr lang="en-IE" baseline="0" dirty="0" smtClean="0">
                <a:effectLst/>
              </a:rPr>
              <a:t> </a:t>
            </a:r>
          </a:p>
          <a:p>
            <a:endParaRPr lang="en-IE" baseline="0" dirty="0" smtClean="0">
              <a:effectLst/>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smtClean="0"/>
              <a:t>Colossal squid</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E" baseline="0" dirty="0" smtClean="0"/>
              <a:t>Google: colossal squid, New Zealand, </a:t>
            </a:r>
            <a:r>
              <a:rPr lang="en-IE" baseline="0" dirty="0" err="1" smtClean="0"/>
              <a:t>Tepapa</a:t>
            </a:r>
            <a:r>
              <a:rPr lang="en-IE" baseline="0" dirty="0" smtClean="0"/>
              <a:t> museum</a:t>
            </a:r>
          </a:p>
          <a:p>
            <a:r>
              <a:rPr lang="en-IE" dirty="0" smtClean="0">
                <a:effectLst/>
              </a:rPr>
              <a:t>On February 22, 2007, authorities in New Zealand announced the largest known colossal squid had been captured. The specimen weighed 495 kg (1,091 lb) and was initially estimated to measure 4.5 m (15 </a:t>
            </a:r>
            <a:r>
              <a:rPr lang="en-IE" dirty="0" err="1" smtClean="0">
                <a:effectLst/>
              </a:rPr>
              <a:t>ft</a:t>
            </a:r>
            <a:r>
              <a:rPr lang="en-IE" dirty="0" smtClean="0">
                <a:effectLst/>
              </a:rPr>
              <a:t>) in total length.  </a:t>
            </a:r>
          </a:p>
          <a:p>
            <a:endParaRPr lang="en-IE" dirty="0" smtClean="0">
              <a:effectLst/>
            </a:endParaRPr>
          </a:p>
          <a:p>
            <a:r>
              <a:rPr lang="en-IE" dirty="0" smtClean="0">
                <a:effectLst/>
              </a:rPr>
              <a:t>Interactive activity:</a:t>
            </a:r>
            <a:r>
              <a:rPr lang="en-IE" baseline="0" dirty="0" smtClean="0">
                <a:effectLst/>
              </a:rPr>
              <a:t> </a:t>
            </a:r>
            <a:r>
              <a:rPr lang="en-IE" dirty="0" smtClean="0">
                <a:effectLst/>
              </a:rPr>
              <a:t>Google: </a:t>
            </a:r>
            <a:r>
              <a:rPr lang="en-IE" baseline="0" dirty="0" smtClean="0"/>
              <a:t>squid.tepapa.govt.nz/exhibition to find out further information, images, and interactive activities.</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IE" sz="1200" b="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sz="1200" b="0" kern="1200" dirty="0" smtClean="0">
                <a:solidFill>
                  <a:schemeClr val="tx1"/>
                </a:solidFill>
                <a:effectLst/>
                <a:latin typeface="+mn-lt"/>
                <a:ea typeface="+mn-ea"/>
                <a:cs typeface="+mn-cs"/>
              </a:rPr>
              <a:t>Giant Squid</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E" sz="1200" b="0" kern="1200" dirty="0" smtClean="0">
                <a:solidFill>
                  <a:schemeClr val="tx1"/>
                </a:solidFill>
                <a:effectLst/>
                <a:latin typeface="+mn-lt"/>
                <a:ea typeface="+mn-ea"/>
                <a:cs typeface="+mn-cs"/>
              </a:rPr>
              <a:t>Google:</a:t>
            </a:r>
            <a:r>
              <a:rPr lang="en-IE" sz="1200" b="0" kern="1200" baseline="0" dirty="0" smtClean="0">
                <a:solidFill>
                  <a:schemeClr val="tx1"/>
                </a:solidFill>
                <a:effectLst/>
                <a:latin typeface="+mn-lt"/>
                <a:ea typeface="+mn-ea"/>
                <a:cs typeface="+mn-cs"/>
              </a:rPr>
              <a:t> </a:t>
            </a:r>
            <a:r>
              <a:rPr lang="en-IE" sz="1200" b="0" kern="1200" dirty="0" smtClean="0">
                <a:solidFill>
                  <a:schemeClr val="tx1"/>
                </a:solidFill>
                <a:effectLst/>
                <a:latin typeface="+mn-lt"/>
                <a:ea typeface="+mn-ea"/>
                <a:cs typeface="+mn-cs"/>
              </a:rPr>
              <a:t>Video Giant Squid,</a:t>
            </a:r>
            <a:r>
              <a:rPr lang="en-IE" sz="1200" b="0" kern="1200" baseline="0" dirty="0" smtClean="0">
                <a:solidFill>
                  <a:schemeClr val="tx1"/>
                </a:solidFill>
                <a:effectLst/>
                <a:latin typeface="+mn-lt"/>
                <a:ea typeface="+mn-ea"/>
                <a:cs typeface="+mn-cs"/>
              </a:rPr>
              <a:t> </a:t>
            </a:r>
            <a:r>
              <a:rPr lang="en-IE" sz="1200" b="0" kern="1200" dirty="0" smtClean="0">
                <a:solidFill>
                  <a:schemeClr val="tx1"/>
                </a:solidFill>
                <a:effectLst/>
                <a:latin typeface="+mn-lt"/>
                <a:ea typeface="+mn-ea"/>
                <a:cs typeface="+mn-cs"/>
              </a:rPr>
              <a:t>Japan Giant Squid</a:t>
            </a:r>
            <a:r>
              <a:rPr lang="en-IE" sz="1200" b="0" kern="1200" baseline="0" dirty="0" smtClean="0">
                <a:solidFill>
                  <a:schemeClr val="tx1"/>
                </a:solidFill>
                <a:effectLst/>
                <a:latin typeface="+mn-lt"/>
                <a:ea typeface="+mn-ea"/>
                <a:cs typeface="+mn-cs"/>
              </a:rPr>
              <a:t> for rarely seen footage of a live giant squid in its </a:t>
            </a:r>
            <a:r>
              <a:rPr lang="en-IE" sz="1200" b="0" kern="1200" baseline="0" dirty="0" smtClean="0">
                <a:solidFill>
                  <a:schemeClr val="tx1"/>
                </a:solidFill>
                <a:effectLst/>
                <a:latin typeface="+mn-lt"/>
                <a:ea typeface="+mn-ea"/>
                <a:cs typeface="+mn-cs"/>
              </a:rPr>
              <a:t>habitat </a:t>
            </a:r>
            <a:endParaRPr lang="en-IE" b="0" baseline="0" dirty="0" smtClean="0"/>
          </a:p>
          <a:p>
            <a:endParaRPr lang="en-IE" baseline="0" dirty="0" smtClean="0"/>
          </a:p>
          <a:p>
            <a:r>
              <a:rPr lang="en-GB" sz="1200" b="1" kern="1200" dirty="0" smtClean="0">
                <a:solidFill>
                  <a:schemeClr val="tx1"/>
                </a:solidFill>
                <a:effectLst/>
                <a:latin typeface="+mn-lt"/>
                <a:ea typeface="+mn-ea"/>
                <a:cs typeface="+mn-cs"/>
              </a:rPr>
              <a:t>Linkage and Integration</a:t>
            </a:r>
            <a:endParaRPr lang="en-IE"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Visual Art – Clay – ask students to construct a squid from clay (or /</a:t>
            </a:r>
            <a:r>
              <a:rPr lang="en-GB" sz="1200" kern="1200" baseline="0" dirty="0" smtClean="0">
                <a:solidFill>
                  <a:schemeClr val="tx1"/>
                </a:solidFill>
                <a:effectLst/>
                <a:latin typeface="+mn-lt"/>
                <a:ea typeface="+mn-ea"/>
                <a:cs typeface="+mn-cs"/>
              </a:rPr>
              <a:t> and </a:t>
            </a:r>
            <a:r>
              <a:rPr lang="en-GB" sz="1200" kern="1200" dirty="0" smtClean="0">
                <a:solidFill>
                  <a:schemeClr val="tx1"/>
                </a:solidFill>
                <a:effectLst/>
                <a:latin typeface="+mn-lt"/>
                <a:ea typeface="+mn-ea"/>
                <a:cs typeface="+mn-cs"/>
              </a:rPr>
              <a:t>collage) and to try to include as many of the external body features in their creation as possible. </a:t>
            </a:r>
            <a:endParaRPr lang="en-IE"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English – Oral Language – Ask students to share their favourite / least favourite fact about the squid with the class. This can be done using the pair, square and share technique. </a:t>
            </a:r>
            <a:endParaRPr lang="en-IE"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Maths- Measures- Length- Ask students to measure different external body features and to record them from shortest to longest. </a:t>
            </a:r>
            <a:endParaRPr lang="en-IE" baseline="0" dirty="0" smtClean="0"/>
          </a:p>
          <a:p>
            <a:endParaRPr lang="en-IE" baseline="0" dirty="0" smtClean="0"/>
          </a:p>
        </p:txBody>
      </p:sp>
      <p:sp>
        <p:nvSpPr>
          <p:cNvPr id="4" name="Slide Number Placeholder 3"/>
          <p:cNvSpPr>
            <a:spLocks noGrp="1"/>
          </p:cNvSpPr>
          <p:nvPr>
            <p:ph type="sldNum" sz="quarter" idx="10"/>
          </p:nvPr>
        </p:nvSpPr>
        <p:spPr/>
        <p:txBody>
          <a:bodyPr/>
          <a:lstStyle/>
          <a:p>
            <a:fld id="{5FB3C5F3-8DBB-4185-BA48-61F8F184EE3B}" type="slidenum">
              <a:rPr lang="en-IE" smtClean="0"/>
              <a:pPr/>
              <a:t>12</a:t>
            </a:fld>
            <a:endParaRPr lang="en-IE"/>
          </a:p>
        </p:txBody>
      </p:sp>
    </p:spTree>
    <p:extLst>
      <p:ext uri="{BB962C8B-B14F-4D97-AF65-F5344CB8AC3E}">
        <p14:creationId xmlns:p14="http://schemas.microsoft.com/office/powerpoint/2010/main" val="2884642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smtClean="0"/>
              <a:t>Working individually or as a team get the students to draw a picture or create a 3d collage of an</a:t>
            </a:r>
            <a:r>
              <a:rPr lang="en-IE" baseline="0" dirty="0" smtClean="0"/>
              <a:t> imaginary </a:t>
            </a:r>
            <a:r>
              <a:rPr lang="en-IE" dirty="0" smtClean="0"/>
              <a:t>squid found in Irish waters.</a:t>
            </a:r>
          </a:p>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Using their imagination, get each team to discuss the exploration</a:t>
            </a:r>
            <a:r>
              <a:rPr lang="en-IE" baseline="0" dirty="0" smtClean="0"/>
              <a:t> and the processes they used to explain what they discovered:</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IE" baseline="0" dirty="0" smtClean="0"/>
              <a:t>questioning, observing, predicting, investigating and experimenting, estimating and measuring, analysing, recording and communicating </a:t>
            </a:r>
            <a:r>
              <a:rPr lang="en-IE" baseline="0" dirty="0" err="1" smtClean="0"/>
              <a:t>etc</a:t>
            </a:r>
            <a:endParaRPr lang="en-IE" baseline="0" dirty="0" smtClean="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IE" baseline="0" dirty="0" smtClean="0"/>
              <a:t>The students should try and use information they have gathered from the dissection class.</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I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smtClean="0"/>
              <a:t>Organise for their ‘discoveries’ to be placed in the school or local library, museum or aquarium for the public to see.  Maybe even enter a science exhibition.</a:t>
            </a:r>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smtClean="0"/>
              <a:t>Each team should prepare and tell the scientific tale about their discovery.</a:t>
            </a:r>
            <a:endParaRPr lang="en-IE" dirty="0" smtClean="0"/>
          </a:p>
          <a:p>
            <a:endParaRPr lang="en-IE" dirty="0"/>
          </a:p>
        </p:txBody>
      </p:sp>
      <p:sp>
        <p:nvSpPr>
          <p:cNvPr id="4" name="Slide Number Placeholder 3"/>
          <p:cNvSpPr>
            <a:spLocks noGrp="1"/>
          </p:cNvSpPr>
          <p:nvPr>
            <p:ph type="sldNum" sz="quarter" idx="10"/>
          </p:nvPr>
        </p:nvSpPr>
        <p:spPr/>
        <p:txBody>
          <a:bodyPr/>
          <a:lstStyle/>
          <a:p>
            <a:fld id="{5FB3C5F3-8DBB-4185-BA48-61F8F184EE3B}" type="slidenum">
              <a:rPr lang="en-IE" smtClean="0"/>
              <a:pPr/>
              <a:t>13</a:t>
            </a:fld>
            <a:endParaRPr lang="en-IE"/>
          </a:p>
        </p:txBody>
      </p:sp>
    </p:spTree>
    <p:extLst>
      <p:ext uri="{BB962C8B-B14F-4D97-AF65-F5344CB8AC3E}">
        <p14:creationId xmlns:p14="http://schemas.microsoft.com/office/powerpoint/2010/main" val="2989259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14C6C0E1-9937-4D5F-AFBE-EEC3644B93D8}" type="datetime1">
              <a:rPr lang="en-IE" smtClean="0"/>
              <a:pPr/>
              <a:t>20/10/2015</a:t>
            </a:fld>
            <a:endParaRPr lang="en-IE"/>
          </a:p>
        </p:txBody>
      </p:sp>
      <p:sp>
        <p:nvSpPr>
          <p:cNvPr id="5" name="Footer Placeholder 4"/>
          <p:cNvSpPr>
            <a:spLocks noGrp="1"/>
          </p:cNvSpPr>
          <p:nvPr>
            <p:ph type="ftr" sz="quarter" idx="11"/>
          </p:nvPr>
        </p:nvSpPr>
        <p:spPr/>
        <p:txBody>
          <a:bodyPr/>
          <a:lstStyle/>
          <a:p>
            <a:r>
              <a:rPr lang="en-IE" smtClean="0"/>
              <a:t>Explorers Education Programme:www.explorers.ie </a:t>
            </a:r>
            <a:endParaRPr lang="en-IE"/>
          </a:p>
        </p:txBody>
      </p:sp>
      <p:sp>
        <p:nvSpPr>
          <p:cNvPr id="6" name="Slide Number Placeholder 5"/>
          <p:cNvSpPr>
            <a:spLocks noGrp="1"/>
          </p:cNvSpPr>
          <p:nvPr>
            <p:ph type="sldNum" sz="quarter" idx="12"/>
          </p:nvPr>
        </p:nvSpPr>
        <p:spPr/>
        <p:txBody>
          <a:bodyPr/>
          <a:lstStyle/>
          <a:p>
            <a:fld id="{6C1D4D33-D2E2-4077-989A-41791AA5137A}"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3E3A0F8D-47A9-47F0-92B9-D2A90446BA27}" type="datetime1">
              <a:rPr lang="en-IE" smtClean="0"/>
              <a:pPr/>
              <a:t>20/10/2015</a:t>
            </a:fld>
            <a:endParaRPr lang="en-IE"/>
          </a:p>
        </p:txBody>
      </p:sp>
      <p:sp>
        <p:nvSpPr>
          <p:cNvPr id="5" name="Footer Placeholder 4"/>
          <p:cNvSpPr>
            <a:spLocks noGrp="1"/>
          </p:cNvSpPr>
          <p:nvPr>
            <p:ph type="ftr" sz="quarter" idx="11"/>
          </p:nvPr>
        </p:nvSpPr>
        <p:spPr/>
        <p:txBody>
          <a:bodyPr/>
          <a:lstStyle/>
          <a:p>
            <a:r>
              <a:rPr lang="en-IE" smtClean="0"/>
              <a:t>Explorers Education Programme:www.explorers.ie </a:t>
            </a:r>
            <a:endParaRPr lang="en-IE"/>
          </a:p>
        </p:txBody>
      </p:sp>
      <p:sp>
        <p:nvSpPr>
          <p:cNvPr id="6" name="Slide Number Placeholder 5"/>
          <p:cNvSpPr>
            <a:spLocks noGrp="1"/>
          </p:cNvSpPr>
          <p:nvPr>
            <p:ph type="sldNum" sz="quarter" idx="12"/>
          </p:nvPr>
        </p:nvSpPr>
        <p:spPr/>
        <p:txBody>
          <a:bodyPr/>
          <a:lstStyle/>
          <a:p>
            <a:fld id="{6C1D4D33-D2E2-4077-989A-41791AA5137A}"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228F91BD-62AA-4D41-A7F1-0C22E9FB21EF}" type="datetime1">
              <a:rPr lang="en-IE" smtClean="0"/>
              <a:pPr/>
              <a:t>20/10/2015</a:t>
            </a:fld>
            <a:endParaRPr lang="en-IE"/>
          </a:p>
        </p:txBody>
      </p:sp>
      <p:sp>
        <p:nvSpPr>
          <p:cNvPr id="5" name="Footer Placeholder 4"/>
          <p:cNvSpPr>
            <a:spLocks noGrp="1"/>
          </p:cNvSpPr>
          <p:nvPr>
            <p:ph type="ftr" sz="quarter" idx="11"/>
          </p:nvPr>
        </p:nvSpPr>
        <p:spPr/>
        <p:txBody>
          <a:bodyPr/>
          <a:lstStyle/>
          <a:p>
            <a:r>
              <a:rPr lang="en-IE" smtClean="0"/>
              <a:t>Explorers Education Programme:www.explorers.ie </a:t>
            </a:r>
            <a:endParaRPr lang="en-IE"/>
          </a:p>
        </p:txBody>
      </p:sp>
      <p:sp>
        <p:nvSpPr>
          <p:cNvPr id="6" name="Slide Number Placeholder 5"/>
          <p:cNvSpPr>
            <a:spLocks noGrp="1"/>
          </p:cNvSpPr>
          <p:nvPr>
            <p:ph type="sldNum" sz="quarter" idx="12"/>
          </p:nvPr>
        </p:nvSpPr>
        <p:spPr/>
        <p:txBody>
          <a:bodyPr/>
          <a:lstStyle/>
          <a:p>
            <a:fld id="{6C1D4D33-D2E2-4077-989A-41791AA5137A}"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A652DB7D-1C05-402C-A110-DE52E6CAAE6E}" type="datetime1">
              <a:rPr lang="en-IE" smtClean="0"/>
              <a:pPr/>
              <a:t>20/10/2015</a:t>
            </a:fld>
            <a:endParaRPr lang="en-IE"/>
          </a:p>
        </p:txBody>
      </p:sp>
      <p:sp>
        <p:nvSpPr>
          <p:cNvPr id="5" name="Footer Placeholder 4"/>
          <p:cNvSpPr>
            <a:spLocks noGrp="1"/>
          </p:cNvSpPr>
          <p:nvPr>
            <p:ph type="ftr" sz="quarter" idx="11"/>
          </p:nvPr>
        </p:nvSpPr>
        <p:spPr/>
        <p:txBody>
          <a:bodyPr/>
          <a:lstStyle/>
          <a:p>
            <a:r>
              <a:rPr lang="en-IE" smtClean="0"/>
              <a:t>Explorers Education Programme:www.explorers.ie </a:t>
            </a:r>
            <a:endParaRPr lang="en-IE"/>
          </a:p>
        </p:txBody>
      </p:sp>
      <p:sp>
        <p:nvSpPr>
          <p:cNvPr id="6" name="Slide Number Placeholder 5"/>
          <p:cNvSpPr>
            <a:spLocks noGrp="1"/>
          </p:cNvSpPr>
          <p:nvPr>
            <p:ph type="sldNum" sz="quarter" idx="12"/>
          </p:nvPr>
        </p:nvSpPr>
        <p:spPr/>
        <p:txBody>
          <a:bodyPr/>
          <a:lstStyle/>
          <a:p>
            <a:fld id="{6C1D4D33-D2E2-4077-989A-41791AA5137A}" type="slidenum">
              <a:rPr lang="en-IE" smtClean="0"/>
              <a:pPr/>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AC280C-BAAC-408C-8E39-1403BC856A98}" type="datetime1">
              <a:rPr lang="en-IE" smtClean="0"/>
              <a:pPr/>
              <a:t>20/10/2015</a:t>
            </a:fld>
            <a:endParaRPr lang="en-IE"/>
          </a:p>
        </p:txBody>
      </p:sp>
      <p:sp>
        <p:nvSpPr>
          <p:cNvPr id="5" name="Footer Placeholder 4"/>
          <p:cNvSpPr>
            <a:spLocks noGrp="1"/>
          </p:cNvSpPr>
          <p:nvPr>
            <p:ph type="ftr" sz="quarter" idx="11"/>
          </p:nvPr>
        </p:nvSpPr>
        <p:spPr/>
        <p:txBody>
          <a:bodyPr/>
          <a:lstStyle/>
          <a:p>
            <a:r>
              <a:rPr lang="en-IE" smtClean="0"/>
              <a:t>Explorers Education Programme:www.explorers.ie </a:t>
            </a:r>
            <a:endParaRPr lang="en-IE"/>
          </a:p>
        </p:txBody>
      </p:sp>
      <p:sp>
        <p:nvSpPr>
          <p:cNvPr id="6" name="Slide Number Placeholder 5"/>
          <p:cNvSpPr>
            <a:spLocks noGrp="1"/>
          </p:cNvSpPr>
          <p:nvPr>
            <p:ph type="sldNum" sz="quarter" idx="12"/>
          </p:nvPr>
        </p:nvSpPr>
        <p:spPr/>
        <p:txBody>
          <a:bodyPr/>
          <a:lstStyle/>
          <a:p>
            <a:fld id="{6C1D4D33-D2E2-4077-989A-41791AA5137A}" type="slidenum">
              <a:rPr lang="en-IE" smtClean="0"/>
              <a:pPr/>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3BB242FD-1635-46CE-8B21-574E2004D4D2}" type="datetime1">
              <a:rPr lang="en-IE" smtClean="0"/>
              <a:pPr/>
              <a:t>20/10/2015</a:t>
            </a:fld>
            <a:endParaRPr lang="en-IE"/>
          </a:p>
        </p:txBody>
      </p:sp>
      <p:sp>
        <p:nvSpPr>
          <p:cNvPr id="6" name="Footer Placeholder 5"/>
          <p:cNvSpPr>
            <a:spLocks noGrp="1"/>
          </p:cNvSpPr>
          <p:nvPr>
            <p:ph type="ftr" sz="quarter" idx="11"/>
          </p:nvPr>
        </p:nvSpPr>
        <p:spPr/>
        <p:txBody>
          <a:bodyPr/>
          <a:lstStyle/>
          <a:p>
            <a:r>
              <a:rPr lang="en-IE" smtClean="0"/>
              <a:t>Explorers Education Programme:www.explorers.ie </a:t>
            </a:r>
            <a:endParaRPr lang="en-IE"/>
          </a:p>
        </p:txBody>
      </p:sp>
      <p:sp>
        <p:nvSpPr>
          <p:cNvPr id="7" name="Slide Number Placeholder 6"/>
          <p:cNvSpPr>
            <a:spLocks noGrp="1"/>
          </p:cNvSpPr>
          <p:nvPr>
            <p:ph type="sldNum" sz="quarter" idx="12"/>
          </p:nvPr>
        </p:nvSpPr>
        <p:spPr/>
        <p:txBody>
          <a:bodyPr/>
          <a:lstStyle/>
          <a:p>
            <a:fld id="{6C1D4D33-D2E2-4077-989A-41791AA5137A}" type="slidenum">
              <a:rPr lang="en-IE" smtClean="0"/>
              <a:pPr/>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534C8CE2-C72F-4816-B29A-7B2F3E3F3E71}" type="datetime1">
              <a:rPr lang="en-IE" smtClean="0"/>
              <a:pPr/>
              <a:t>20/10/2015</a:t>
            </a:fld>
            <a:endParaRPr lang="en-IE"/>
          </a:p>
        </p:txBody>
      </p:sp>
      <p:sp>
        <p:nvSpPr>
          <p:cNvPr id="8" name="Footer Placeholder 7"/>
          <p:cNvSpPr>
            <a:spLocks noGrp="1"/>
          </p:cNvSpPr>
          <p:nvPr>
            <p:ph type="ftr" sz="quarter" idx="11"/>
          </p:nvPr>
        </p:nvSpPr>
        <p:spPr/>
        <p:txBody>
          <a:bodyPr/>
          <a:lstStyle/>
          <a:p>
            <a:r>
              <a:rPr lang="en-IE" smtClean="0"/>
              <a:t>Explorers Education Programme:www.explorers.ie </a:t>
            </a:r>
            <a:endParaRPr lang="en-IE"/>
          </a:p>
        </p:txBody>
      </p:sp>
      <p:sp>
        <p:nvSpPr>
          <p:cNvPr id="9" name="Slide Number Placeholder 8"/>
          <p:cNvSpPr>
            <a:spLocks noGrp="1"/>
          </p:cNvSpPr>
          <p:nvPr>
            <p:ph type="sldNum" sz="quarter" idx="12"/>
          </p:nvPr>
        </p:nvSpPr>
        <p:spPr/>
        <p:txBody>
          <a:bodyPr/>
          <a:lstStyle/>
          <a:p>
            <a:fld id="{6C1D4D33-D2E2-4077-989A-41791AA5137A}" type="slidenum">
              <a:rPr lang="en-IE" smtClean="0"/>
              <a:pPr/>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CAF52AF4-F5AA-4861-B214-23250BCAAEBE}" type="datetime1">
              <a:rPr lang="en-IE" smtClean="0"/>
              <a:pPr/>
              <a:t>20/10/2015</a:t>
            </a:fld>
            <a:endParaRPr lang="en-IE"/>
          </a:p>
        </p:txBody>
      </p:sp>
      <p:sp>
        <p:nvSpPr>
          <p:cNvPr id="4" name="Footer Placeholder 3"/>
          <p:cNvSpPr>
            <a:spLocks noGrp="1"/>
          </p:cNvSpPr>
          <p:nvPr>
            <p:ph type="ftr" sz="quarter" idx="11"/>
          </p:nvPr>
        </p:nvSpPr>
        <p:spPr/>
        <p:txBody>
          <a:bodyPr/>
          <a:lstStyle/>
          <a:p>
            <a:r>
              <a:rPr lang="en-IE" smtClean="0"/>
              <a:t>Explorers Education Programme:www.explorers.ie </a:t>
            </a:r>
            <a:endParaRPr lang="en-IE"/>
          </a:p>
        </p:txBody>
      </p:sp>
      <p:sp>
        <p:nvSpPr>
          <p:cNvPr id="5" name="Slide Number Placeholder 4"/>
          <p:cNvSpPr>
            <a:spLocks noGrp="1"/>
          </p:cNvSpPr>
          <p:nvPr>
            <p:ph type="sldNum" sz="quarter" idx="12"/>
          </p:nvPr>
        </p:nvSpPr>
        <p:spPr/>
        <p:txBody>
          <a:bodyPr/>
          <a:lstStyle/>
          <a:p>
            <a:fld id="{6C1D4D33-D2E2-4077-989A-41791AA5137A}" type="slidenum">
              <a:rPr lang="en-IE" smtClean="0"/>
              <a:pPr/>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64566F-5292-41C1-9C6E-D7CF022DE65D}" type="datetime1">
              <a:rPr lang="en-IE" smtClean="0"/>
              <a:pPr/>
              <a:t>20/10/2015</a:t>
            </a:fld>
            <a:endParaRPr lang="en-IE"/>
          </a:p>
        </p:txBody>
      </p:sp>
      <p:sp>
        <p:nvSpPr>
          <p:cNvPr id="3" name="Footer Placeholder 2"/>
          <p:cNvSpPr>
            <a:spLocks noGrp="1"/>
          </p:cNvSpPr>
          <p:nvPr>
            <p:ph type="ftr" sz="quarter" idx="11"/>
          </p:nvPr>
        </p:nvSpPr>
        <p:spPr/>
        <p:txBody>
          <a:bodyPr/>
          <a:lstStyle/>
          <a:p>
            <a:r>
              <a:rPr lang="en-IE" smtClean="0"/>
              <a:t>Explorers Education Programme:www.explorers.ie </a:t>
            </a:r>
            <a:endParaRPr lang="en-IE"/>
          </a:p>
        </p:txBody>
      </p:sp>
      <p:sp>
        <p:nvSpPr>
          <p:cNvPr id="4" name="Slide Number Placeholder 3"/>
          <p:cNvSpPr>
            <a:spLocks noGrp="1"/>
          </p:cNvSpPr>
          <p:nvPr>
            <p:ph type="sldNum" sz="quarter" idx="12"/>
          </p:nvPr>
        </p:nvSpPr>
        <p:spPr/>
        <p:txBody>
          <a:bodyPr/>
          <a:lstStyle/>
          <a:p>
            <a:fld id="{6C1D4D33-D2E2-4077-989A-41791AA5137A}"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166BE7-4367-4DA5-AAE7-488831E7EC24}" type="datetime1">
              <a:rPr lang="en-IE" smtClean="0"/>
              <a:pPr/>
              <a:t>20/10/2015</a:t>
            </a:fld>
            <a:endParaRPr lang="en-IE"/>
          </a:p>
        </p:txBody>
      </p:sp>
      <p:sp>
        <p:nvSpPr>
          <p:cNvPr id="6" name="Footer Placeholder 5"/>
          <p:cNvSpPr>
            <a:spLocks noGrp="1"/>
          </p:cNvSpPr>
          <p:nvPr>
            <p:ph type="ftr" sz="quarter" idx="11"/>
          </p:nvPr>
        </p:nvSpPr>
        <p:spPr/>
        <p:txBody>
          <a:bodyPr/>
          <a:lstStyle/>
          <a:p>
            <a:r>
              <a:rPr lang="en-IE" smtClean="0"/>
              <a:t>Explorers Education Programme:www.explorers.ie </a:t>
            </a:r>
            <a:endParaRPr lang="en-IE"/>
          </a:p>
        </p:txBody>
      </p:sp>
      <p:sp>
        <p:nvSpPr>
          <p:cNvPr id="7" name="Slide Number Placeholder 6"/>
          <p:cNvSpPr>
            <a:spLocks noGrp="1"/>
          </p:cNvSpPr>
          <p:nvPr>
            <p:ph type="sldNum" sz="quarter" idx="12"/>
          </p:nvPr>
        </p:nvSpPr>
        <p:spPr/>
        <p:txBody>
          <a:bodyPr/>
          <a:lstStyle/>
          <a:p>
            <a:fld id="{6C1D4D33-D2E2-4077-989A-41791AA5137A}" type="slidenum">
              <a:rPr lang="en-IE" smtClean="0"/>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244FC0-36AB-4339-9B77-C2827F75D961}" type="datetime1">
              <a:rPr lang="en-IE" smtClean="0"/>
              <a:pPr/>
              <a:t>20/10/2015</a:t>
            </a:fld>
            <a:endParaRPr lang="en-IE"/>
          </a:p>
        </p:txBody>
      </p:sp>
      <p:sp>
        <p:nvSpPr>
          <p:cNvPr id="6" name="Footer Placeholder 5"/>
          <p:cNvSpPr>
            <a:spLocks noGrp="1"/>
          </p:cNvSpPr>
          <p:nvPr>
            <p:ph type="ftr" sz="quarter" idx="11"/>
          </p:nvPr>
        </p:nvSpPr>
        <p:spPr/>
        <p:txBody>
          <a:bodyPr/>
          <a:lstStyle/>
          <a:p>
            <a:r>
              <a:rPr lang="en-IE" smtClean="0"/>
              <a:t>Explorers Education Programme:www.explorers.ie </a:t>
            </a:r>
            <a:endParaRPr lang="en-IE"/>
          </a:p>
        </p:txBody>
      </p:sp>
      <p:sp>
        <p:nvSpPr>
          <p:cNvPr id="7" name="Slide Number Placeholder 6"/>
          <p:cNvSpPr>
            <a:spLocks noGrp="1"/>
          </p:cNvSpPr>
          <p:nvPr>
            <p:ph type="sldNum" sz="quarter" idx="12"/>
          </p:nvPr>
        </p:nvSpPr>
        <p:spPr/>
        <p:txBody>
          <a:bodyPr/>
          <a:lstStyle/>
          <a:p>
            <a:fld id="{6C1D4D33-D2E2-4077-989A-41791AA5137A}" type="slidenum">
              <a:rPr lang="en-IE" smtClean="0"/>
              <a:pPr/>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4AAFCA-8DFD-411B-A67C-9ABD90983A2B}" type="datetime1">
              <a:rPr lang="en-IE" smtClean="0"/>
              <a:pPr/>
              <a:t>20/10/2015</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IE" smtClean="0"/>
              <a:t>Explorers Education Programme:www.explorers.ie </a:t>
            </a:r>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1D4D33-D2E2-4077-989A-41791AA5137A}"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88640"/>
            <a:ext cx="7772400" cy="1470025"/>
          </a:xfrm>
        </p:spPr>
        <p:txBody>
          <a:bodyPr/>
          <a:lstStyle/>
          <a:p>
            <a:r>
              <a:rPr lang="en-IE" dirty="0" smtClean="0"/>
              <a:t>Squid Dissection</a:t>
            </a:r>
            <a:endParaRPr lang="en-IE" dirty="0"/>
          </a:p>
        </p:txBody>
      </p:sp>
      <p:pic>
        <p:nvPicPr>
          <p:cNvPr id="4"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9712" y="1628800"/>
            <a:ext cx="5346700" cy="377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323528" y="6309320"/>
            <a:ext cx="6480720" cy="369332"/>
          </a:xfrm>
          <a:prstGeom prst="rect">
            <a:avLst/>
          </a:prstGeom>
        </p:spPr>
        <p:txBody>
          <a:bodyPr wrap="square">
            <a:spAutoFit/>
          </a:bodyPr>
          <a:lstStyle/>
          <a:p>
            <a:r>
              <a:rPr lang="en-GB" altLang="en-US" dirty="0" smtClean="0"/>
              <a:t>Explorers Education Programme: </a:t>
            </a:r>
            <a:r>
              <a:rPr lang="en-IE" altLang="en-US" dirty="0" smtClean="0"/>
              <a:t>www.explorers.ie</a:t>
            </a:r>
            <a:endParaRPr lang="en-GB" altLang="en-US" dirty="0" smtClean="0"/>
          </a:p>
        </p:txBody>
      </p:sp>
      <p:pic>
        <p:nvPicPr>
          <p:cNvPr id="7" name="Picture 8" descr="Explorers Education Programme Logo"/>
          <p:cNvPicPr>
            <a:picLocks noGrp="1" noChangeAspect="1" noChangeArrowheads="1"/>
          </p:cNvPicPr>
          <p:nvPr/>
        </p:nvPicPr>
        <p:blipFill>
          <a:blip r:embed="rId4" cstate="print">
            <a:extLst>
              <a:ext uri="{28A0092B-C50C-407E-A947-70E740481C1C}">
                <a14:useLocalDpi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More on the inside! </a:t>
            </a:r>
            <a:endParaRPr lang="en-IE" dirty="0"/>
          </a:p>
        </p:txBody>
      </p:sp>
      <p:sp>
        <p:nvSpPr>
          <p:cNvPr id="3" name="Content Placeholder 2"/>
          <p:cNvSpPr>
            <a:spLocks noGrp="1"/>
          </p:cNvSpPr>
          <p:nvPr>
            <p:ph idx="1"/>
          </p:nvPr>
        </p:nvSpPr>
        <p:spPr/>
        <p:txBody>
          <a:bodyPr>
            <a:normAutofit fontScale="92500" lnSpcReduction="20000"/>
          </a:bodyPr>
          <a:lstStyle/>
          <a:p>
            <a:pPr lvl="0"/>
            <a:r>
              <a:rPr lang="en-GB" b="1" dirty="0"/>
              <a:t>Heart: </a:t>
            </a:r>
            <a:r>
              <a:rPr lang="en-GB" dirty="0"/>
              <a:t>The Squid has one main heart (kind of peachy in colour), located in-between the top of the two gills and two small gill hearts (white in colour), one located at the top of each gill. The gill hearts </a:t>
            </a:r>
            <a:r>
              <a:rPr lang="en-GB" dirty="0" smtClean="0"/>
              <a:t>can </a:t>
            </a:r>
            <a:r>
              <a:rPr lang="en-GB" dirty="0"/>
              <a:t>be hard to locate. </a:t>
            </a:r>
            <a:endParaRPr lang="en-IE" dirty="0"/>
          </a:p>
          <a:p>
            <a:pPr lvl="0"/>
            <a:r>
              <a:rPr lang="en-GB" b="1" dirty="0"/>
              <a:t>Female squid also have a Nidamental gland. </a:t>
            </a:r>
            <a:r>
              <a:rPr lang="en-GB" dirty="0"/>
              <a:t>This is a large white organ, which sits on top of the other internal organs and is used in coating the eggs before they are released into the water. This can be removed gently to expose the other organs when carrying out the dissection. </a:t>
            </a:r>
            <a:endParaRPr lang="en-IE" dirty="0"/>
          </a:p>
          <a:p>
            <a:endParaRPr lang="en-IE" dirty="0"/>
          </a:p>
        </p:txBody>
      </p:sp>
      <p:sp>
        <p:nvSpPr>
          <p:cNvPr id="5" name="Rectangle 4"/>
          <p:cNvSpPr/>
          <p:nvPr/>
        </p:nvSpPr>
        <p:spPr>
          <a:xfrm>
            <a:off x="323528" y="6309320"/>
            <a:ext cx="6480720" cy="369332"/>
          </a:xfrm>
          <a:prstGeom prst="rect">
            <a:avLst/>
          </a:prstGeom>
        </p:spPr>
        <p:txBody>
          <a:bodyPr wrap="square">
            <a:spAutoFit/>
          </a:bodyPr>
          <a:lstStyle/>
          <a:p>
            <a:r>
              <a:rPr lang="en-GB" altLang="en-US" dirty="0" smtClean="0"/>
              <a:t>Explorers Education Programme: </a:t>
            </a:r>
            <a:r>
              <a:rPr lang="en-IE" altLang="en-US" dirty="0" smtClean="0"/>
              <a:t>www.explorers.ie</a:t>
            </a:r>
            <a:endParaRPr lang="en-GB" altLang="en-US" dirty="0" smtClean="0"/>
          </a:p>
        </p:txBody>
      </p:sp>
      <p:pic>
        <p:nvPicPr>
          <p:cNvPr id="6" name="Picture 8" descr="Explorers Education Programme Logo"/>
          <p:cNvPicPr>
            <a:picLocks noGrp="1" noChangeAspect="1" noChangeArrowheads="1"/>
          </p:cNvPicPr>
          <p:nvPr/>
        </p:nvPicPr>
        <p:blipFill>
          <a:blip r:embed="rId2" cstate="print">
            <a:extLst>
              <a:ext uri="{28A0092B-C50C-407E-A947-70E740481C1C}">
                <a14:useLocalDpi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Squid Pen or </a:t>
            </a:r>
            <a:r>
              <a:rPr lang="en-IE" dirty="0" err="1" smtClean="0"/>
              <a:t>Gladii</a:t>
            </a:r>
            <a:endParaRPr lang="en-IE" dirty="0"/>
          </a:p>
        </p:txBody>
      </p:sp>
      <p:sp>
        <p:nvSpPr>
          <p:cNvPr id="3" name="Content Placeholder 2"/>
          <p:cNvSpPr>
            <a:spLocks noGrp="1"/>
          </p:cNvSpPr>
          <p:nvPr>
            <p:ph idx="1"/>
          </p:nvPr>
        </p:nvSpPr>
        <p:spPr/>
        <p:txBody>
          <a:bodyPr>
            <a:normAutofit lnSpcReduction="10000"/>
          </a:bodyPr>
          <a:lstStyle/>
          <a:p>
            <a:r>
              <a:rPr lang="en-IE" dirty="0" smtClean="0"/>
              <a:t>Squid, have an internal structure that looks like a pen, which acts as a backbone within the squid.</a:t>
            </a:r>
          </a:p>
          <a:p>
            <a:r>
              <a:rPr lang="en-IE" dirty="0" smtClean="0"/>
              <a:t>It supports the squids muscles and organs. </a:t>
            </a:r>
          </a:p>
          <a:p>
            <a:r>
              <a:rPr lang="en-IE" dirty="0" smtClean="0"/>
              <a:t>Its flexibility allows for its method of swimming.</a:t>
            </a:r>
          </a:p>
          <a:p>
            <a:r>
              <a:rPr lang="en-IE" dirty="0" smtClean="0"/>
              <a:t>It is made from Chitin.</a:t>
            </a:r>
          </a:p>
          <a:p>
            <a:r>
              <a:rPr lang="en-IE" dirty="0" smtClean="0"/>
              <a:t>It can be removed from the squid and cleaned to study it further in class.</a:t>
            </a:r>
          </a:p>
        </p:txBody>
      </p:sp>
      <p:sp>
        <p:nvSpPr>
          <p:cNvPr id="5" name="Rectangle 4"/>
          <p:cNvSpPr/>
          <p:nvPr/>
        </p:nvSpPr>
        <p:spPr>
          <a:xfrm>
            <a:off x="323528" y="6309320"/>
            <a:ext cx="6480720" cy="369332"/>
          </a:xfrm>
          <a:prstGeom prst="rect">
            <a:avLst/>
          </a:prstGeom>
        </p:spPr>
        <p:txBody>
          <a:bodyPr wrap="square">
            <a:spAutoFit/>
          </a:bodyPr>
          <a:lstStyle/>
          <a:p>
            <a:r>
              <a:rPr lang="en-GB" altLang="en-US" dirty="0" smtClean="0"/>
              <a:t>Explorers Education Programme: </a:t>
            </a:r>
            <a:r>
              <a:rPr lang="en-IE" altLang="en-US" dirty="0" smtClean="0"/>
              <a:t>www.explorers.ie</a:t>
            </a:r>
            <a:endParaRPr lang="en-GB" altLang="en-US" dirty="0" smtClean="0"/>
          </a:p>
        </p:txBody>
      </p:sp>
      <p:pic>
        <p:nvPicPr>
          <p:cNvPr id="6" name="Picture 8" descr="Explorers Education Programme Logo"/>
          <p:cNvPicPr>
            <a:picLocks noGrp="1" noChangeAspect="1" noChangeArrowheads="1"/>
          </p:cNvPicPr>
          <p:nvPr/>
        </p:nvPicPr>
        <p:blipFill>
          <a:blip r:embed="rId2" cstate="print">
            <a:extLst>
              <a:ext uri="{28A0092B-C50C-407E-A947-70E740481C1C}">
                <a14:useLocalDpi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Squid Project</a:t>
            </a:r>
            <a:endParaRPr lang="en-IE" dirty="0"/>
          </a:p>
        </p:txBody>
      </p:sp>
      <p:sp>
        <p:nvSpPr>
          <p:cNvPr id="3" name="Content Placeholder 2"/>
          <p:cNvSpPr>
            <a:spLocks noGrp="1"/>
          </p:cNvSpPr>
          <p:nvPr>
            <p:ph idx="1"/>
          </p:nvPr>
        </p:nvSpPr>
        <p:spPr/>
        <p:txBody>
          <a:bodyPr>
            <a:normAutofit fontScale="77500" lnSpcReduction="20000"/>
          </a:bodyPr>
          <a:lstStyle/>
          <a:p>
            <a:r>
              <a:rPr lang="en-IE" dirty="0" smtClean="0"/>
              <a:t>Science - Living Things: Animal life in the ocean</a:t>
            </a:r>
          </a:p>
          <a:p>
            <a:r>
              <a:rPr lang="en-IE" dirty="0" smtClean="0"/>
              <a:t>Working scientifically complete a project about squid, giant squid or a colossal squid. Questions could include: </a:t>
            </a:r>
          </a:p>
          <a:p>
            <a:pPr>
              <a:buFontTx/>
              <a:buChar char="-"/>
            </a:pPr>
            <a:r>
              <a:rPr lang="en-IE" dirty="0" smtClean="0"/>
              <a:t>What types of squid is your project about?</a:t>
            </a:r>
          </a:p>
          <a:p>
            <a:pPr>
              <a:buFontTx/>
              <a:buChar char="-"/>
            </a:pPr>
            <a:r>
              <a:rPr lang="en-IE" dirty="0" smtClean="0"/>
              <a:t>What does the squid look like?</a:t>
            </a:r>
          </a:p>
          <a:p>
            <a:pPr>
              <a:buFontTx/>
              <a:buChar char="-"/>
            </a:pPr>
            <a:r>
              <a:rPr lang="en-IE" dirty="0" smtClean="0"/>
              <a:t>What size are (in comparison to humans, whales </a:t>
            </a:r>
            <a:r>
              <a:rPr lang="en-IE" dirty="0" err="1" smtClean="0"/>
              <a:t>etc</a:t>
            </a:r>
            <a:r>
              <a:rPr lang="en-IE" dirty="0" smtClean="0"/>
              <a:t>) is the squid?</a:t>
            </a:r>
          </a:p>
          <a:p>
            <a:pPr>
              <a:buFontTx/>
              <a:buChar char="-"/>
            </a:pPr>
            <a:r>
              <a:rPr lang="en-IE" dirty="0" smtClean="0"/>
              <a:t>What ocean do they typically live in and where?</a:t>
            </a:r>
          </a:p>
          <a:p>
            <a:pPr>
              <a:buFontTx/>
              <a:buChar char="-"/>
            </a:pPr>
            <a:r>
              <a:rPr lang="en-IE" dirty="0" smtClean="0"/>
              <a:t>Where was the largest squid found in the world?</a:t>
            </a:r>
          </a:p>
          <a:p>
            <a:pPr>
              <a:buFontTx/>
              <a:buChar char="-"/>
            </a:pPr>
            <a:r>
              <a:rPr lang="en-IE" dirty="0" smtClean="0"/>
              <a:t>What myths, stories and real tales are recorded about squid (e.g. historical evidence)</a:t>
            </a:r>
          </a:p>
          <a:p>
            <a:pPr marL="0" indent="0">
              <a:buNone/>
            </a:pPr>
            <a:endParaRPr lang="en-IE" dirty="0" smtClean="0"/>
          </a:p>
          <a:p>
            <a:pPr marL="0" indent="0">
              <a:buNone/>
            </a:pPr>
            <a:endParaRPr lang="en-IE" dirty="0" smtClean="0"/>
          </a:p>
        </p:txBody>
      </p:sp>
    </p:spTree>
    <p:extLst>
      <p:ext uri="{BB962C8B-B14F-4D97-AF65-F5344CB8AC3E}">
        <p14:creationId xmlns:p14="http://schemas.microsoft.com/office/powerpoint/2010/main" val="41260773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Design your own squid and tell a tale for a scientific display </a:t>
            </a:r>
            <a:endParaRPr lang="en-IE" dirty="0"/>
          </a:p>
        </p:txBody>
      </p:sp>
      <p:pic>
        <p:nvPicPr>
          <p:cNvPr id="3077" name="Picture 5" descr="K:\CORPORATE DESIGN AND PRINTING\Cartoons\resized cartoons for MI web page\Squid and Nautilu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1964" y="4437112"/>
            <a:ext cx="3498627" cy="220486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K:\CORPORATE DESIGN AND PRINTING\Cartoons\resized cartoons for MI web page\Super squid.JPG"/>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160995" y="1503979"/>
            <a:ext cx="6288187" cy="28611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372200" y="4797152"/>
            <a:ext cx="2448272" cy="369332"/>
          </a:xfrm>
          <a:prstGeom prst="rect">
            <a:avLst/>
          </a:prstGeom>
          <a:noFill/>
        </p:spPr>
        <p:txBody>
          <a:bodyPr wrap="square" rtlCol="0">
            <a:spAutoFit/>
          </a:bodyPr>
          <a:lstStyle/>
          <a:p>
            <a:r>
              <a:rPr lang="en-IE" dirty="0" smtClean="0"/>
              <a:t>Images by Dr John Joyce</a:t>
            </a:r>
            <a:endParaRPr lang="en-IE" dirty="0"/>
          </a:p>
        </p:txBody>
      </p:sp>
    </p:spTree>
    <p:extLst>
      <p:ext uri="{BB962C8B-B14F-4D97-AF65-F5344CB8AC3E}">
        <p14:creationId xmlns:p14="http://schemas.microsoft.com/office/powerpoint/2010/main" val="948530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Basic Information</a:t>
            </a:r>
            <a:endParaRPr lang="en-IE" dirty="0"/>
          </a:p>
        </p:txBody>
      </p:sp>
      <p:sp>
        <p:nvSpPr>
          <p:cNvPr id="3" name="Content Placeholder 2"/>
          <p:cNvSpPr>
            <a:spLocks noGrp="1"/>
          </p:cNvSpPr>
          <p:nvPr>
            <p:ph idx="1"/>
          </p:nvPr>
        </p:nvSpPr>
        <p:spPr/>
        <p:txBody>
          <a:bodyPr/>
          <a:lstStyle/>
          <a:p>
            <a:pPr lvl="0"/>
            <a:r>
              <a:rPr lang="en-GB" dirty="0"/>
              <a:t>Squid are part of the cephalopod family, which include octopus and cuttlefish.</a:t>
            </a:r>
            <a:endParaRPr lang="en-IE" dirty="0"/>
          </a:p>
          <a:p>
            <a:pPr lvl="0"/>
            <a:r>
              <a:rPr lang="en-GB" dirty="0"/>
              <a:t>They are invertebrates, which mean they have no backbone. Approximately 97% of all the living creatures on the planet are </a:t>
            </a:r>
            <a:r>
              <a:rPr lang="en-GB" dirty="0" smtClean="0"/>
              <a:t>invertebrate</a:t>
            </a:r>
            <a:endParaRPr lang="en-IE" dirty="0"/>
          </a:p>
        </p:txBody>
      </p:sp>
      <p:pic>
        <p:nvPicPr>
          <p:cNvPr id="1026" name="Picture 2" descr="C:\Users\Aquarium\AppData\Local\Microsoft\Windows\Temporary Internet Files\Content.IE5\2945FGTJ\squid[1].png"/>
          <p:cNvPicPr>
            <a:picLocks noChangeAspect="1" noChangeArrowheads="1"/>
          </p:cNvPicPr>
          <p:nvPr/>
        </p:nvPicPr>
        <p:blipFill>
          <a:blip r:embed="rId2" cstate="print"/>
          <a:srcRect/>
          <a:stretch>
            <a:fillRect/>
          </a:stretch>
        </p:blipFill>
        <p:spPr bwMode="auto">
          <a:xfrm>
            <a:off x="6372200" y="4149080"/>
            <a:ext cx="2519911" cy="2407915"/>
          </a:xfrm>
          <a:prstGeom prst="rect">
            <a:avLst/>
          </a:prstGeom>
          <a:noFill/>
        </p:spPr>
      </p:pic>
      <p:sp>
        <p:nvSpPr>
          <p:cNvPr id="6" name="Rectangle 5"/>
          <p:cNvSpPr/>
          <p:nvPr/>
        </p:nvSpPr>
        <p:spPr>
          <a:xfrm>
            <a:off x="323528" y="6309320"/>
            <a:ext cx="6480720" cy="369332"/>
          </a:xfrm>
          <a:prstGeom prst="rect">
            <a:avLst/>
          </a:prstGeom>
        </p:spPr>
        <p:txBody>
          <a:bodyPr wrap="square">
            <a:spAutoFit/>
          </a:bodyPr>
          <a:lstStyle/>
          <a:p>
            <a:r>
              <a:rPr lang="en-GB" altLang="en-US" dirty="0" smtClean="0"/>
              <a:t>Explorers Education Programme: </a:t>
            </a:r>
            <a:r>
              <a:rPr lang="en-IE" altLang="en-US" dirty="0" smtClean="0"/>
              <a:t>www.explorers.ie</a:t>
            </a:r>
            <a:endParaRPr lang="en-GB" altLang="en-US" dirty="0" smtClean="0"/>
          </a:p>
        </p:txBody>
      </p:sp>
      <p:pic>
        <p:nvPicPr>
          <p:cNvPr id="7" name="Picture 8" descr="Explorers Education Programme Logo"/>
          <p:cNvPicPr>
            <a:picLocks noGrp="1" noChangeAspect="1" noChangeArrowheads="1"/>
          </p:cNvPicPr>
          <p:nvPr/>
        </p:nvPicPr>
        <p:blipFill>
          <a:blip r:embed="rId3" cstate="print">
            <a:extLst>
              <a:ext uri="{28A0092B-C50C-407E-A947-70E740481C1C}">
                <a14:useLocalDpi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Swimming</a:t>
            </a:r>
            <a:endParaRPr lang="en-IE" dirty="0"/>
          </a:p>
        </p:txBody>
      </p:sp>
      <p:sp>
        <p:nvSpPr>
          <p:cNvPr id="3" name="Content Placeholder 2"/>
          <p:cNvSpPr>
            <a:spLocks noGrp="1"/>
          </p:cNvSpPr>
          <p:nvPr>
            <p:ph idx="1"/>
          </p:nvPr>
        </p:nvSpPr>
        <p:spPr/>
        <p:txBody>
          <a:bodyPr>
            <a:normAutofit fontScale="92500"/>
          </a:bodyPr>
          <a:lstStyle/>
          <a:p>
            <a:pPr lvl="0"/>
            <a:r>
              <a:rPr lang="en-GB" b="1" dirty="0"/>
              <a:t>Swimming:</a:t>
            </a:r>
            <a:r>
              <a:rPr lang="en-GB" dirty="0"/>
              <a:t> They swim by taking in water under their </a:t>
            </a:r>
            <a:r>
              <a:rPr lang="en-GB" dirty="0" smtClean="0"/>
              <a:t>mantle </a:t>
            </a:r>
            <a:r>
              <a:rPr lang="en-GB" dirty="0"/>
              <a:t>(this is the main part of their body above their head) and pushing it out through their siphon, which is a funnel shaped opening on the back of the head. </a:t>
            </a:r>
            <a:endParaRPr lang="en-GB" dirty="0" smtClean="0"/>
          </a:p>
          <a:p>
            <a:pPr lvl="0"/>
            <a:r>
              <a:rPr lang="en-GB" dirty="0" smtClean="0"/>
              <a:t>It </a:t>
            </a:r>
            <a:r>
              <a:rPr lang="en-GB" dirty="0"/>
              <a:t>is similar to how a jet ski works. They change direction by turning their head (changing the direction of the siphon) and using their fins, which are located at the top of the </a:t>
            </a:r>
            <a:r>
              <a:rPr lang="en-GB" dirty="0" smtClean="0"/>
              <a:t>mantle.</a:t>
            </a:r>
            <a:endParaRPr lang="en-IE" dirty="0"/>
          </a:p>
          <a:p>
            <a:endParaRPr lang="en-IE" dirty="0"/>
          </a:p>
        </p:txBody>
      </p:sp>
      <p:pic>
        <p:nvPicPr>
          <p:cNvPr id="2050" name="Picture 2" descr="C:\Users\Aquarium\AppData\Local\Microsoft\Windows\Temporary Internet Files\Content.IE5\CPSA2ELG\xnFztrDIKA[1].jpg"/>
          <p:cNvPicPr>
            <a:picLocks noChangeAspect="1" noChangeArrowheads="1"/>
          </p:cNvPicPr>
          <p:nvPr/>
        </p:nvPicPr>
        <p:blipFill>
          <a:blip r:embed="rId2" cstate="print"/>
          <a:srcRect/>
          <a:stretch>
            <a:fillRect/>
          </a:stretch>
        </p:blipFill>
        <p:spPr bwMode="auto">
          <a:xfrm>
            <a:off x="6876256" y="260648"/>
            <a:ext cx="1607840" cy="1205880"/>
          </a:xfrm>
          <a:prstGeom prst="rect">
            <a:avLst/>
          </a:prstGeom>
          <a:noFill/>
        </p:spPr>
      </p:pic>
      <p:sp>
        <p:nvSpPr>
          <p:cNvPr id="6" name="Rectangle 5"/>
          <p:cNvSpPr/>
          <p:nvPr/>
        </p:nvSpPr>
        <p:spPr>
          <a:xfrm>
            <a:off x="323528" y="6309320"/>
            <a:ext cx="6480720" cy="369332"/>
          </a:xfrm>
          <a:prstGeom prst="rect">
            <a:avLst/>
          </a:prstGeom>
        </p:spPr>
        <p:txBody>
          <a:bodyPr wrap="square">
            <a:spAutoFit/>
          </a:bodyPr>
          <a:lstStyle/>
          <a:p>
            <a:r>
              <a:rPr lang="en-GB" altLang="en-US" dirty="0" smtClean="0"/>
              <a:t>Explorers Education Programme: </a:t>
            </a:r>
            <a:r>
              <a:rPr lang="en-IE" altLang="en-US" dirty="0" smtClean="0"/>
              <a:t>www.explorers.ie</a:t>
            </a:r>
            <a:endParaRPr lang="en-GB" altLang="en-US" dirty="0" smtClean="0"/>
          </a:p>
        </p:txBody>
      </p:sp>
      <p:pic>
        <p:nvPicPr>
          <p:cNvPr id="7" name="Picture 8" descr="Explorers Education Programme Logo"/>
          <p:cNvPicPr>
            <a:picLocks noGrp="1" noChangeAspect="1" noChangeArrowheads="1"/>
          </p:cNvPicPr>
          <p:nvPr/>
        </p:nvPicPr>
        <p:blipFill>
          <a:blip r:embed="rId3" cstate="print">
            <a:extLst>
              <a:ext uri="{28A0092B-C50C-407E-A947-70E740481C1C}">
                <a14:useLocalDpi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Feeding</a:t>
            </a:r>
            <a:endParaRPr lang="en-IE" dirty="0"/>
          </a:p>
        </p:txBody>
      </p:sp>
      <p:sp>
        <p:nvSpPr>
          <p:cNvPr id="3" name="Content Placeholder 2"/>
          <p:cNvSpPr>
            <a:spLocks noGrp="1"/>
          </p:cNvSpPr>
          <p:nvPr>
            <p:ph idx="1"/>
          </p:nvPr>
        </p:nvSpPr>
        <p:spPr/>
        <p:txBody>
          <a:bodyPr/>
          <a:lstStyle/>
          <a:p>
            <a:pPr lvl="0"/>
            <a:r>
              <a:rPr lang="en-GB" b="1" dirty="0"/>
              <a:t>Feeding:</a:t>
            </a:r>
            <a:r>
              <a:rPr lang="en-GB" dirty="0"/>
              <a:t> They catch their food by extending their two long tentacles to trap small creatures. They use their eight short arms to hold their prey in place. </a:t>
            </a:r>
            <a:endParaRPr lang="en-GB" dirty="0" smtClean="0"/>
          </a:p>
          <a:p>
            <a:pPr lvl="0"/>
            <a:r>
              <a:rPr lang="en-GB" dirty="0" smtClean="0"/>
              <a:t>The </a:t>
            </a:r>
            <a:r>
              <a:rPr lang="en-GB" dirty="0"/>
              <a:t>arms and tentacles have suction cups located on them to help squid do this. Their mouth is called a beak, and it is situated in the centre of the arms and tentacles. </a:t>
            </a:r>
            <a:endParaRPr lang="en-IE" dirty="0"/>
          </a:p>
          <a:p>
            <a:endParaRPr lang="en-IE" dirty="0"/>
          </a:p>
        </p:txBody>
      </p:sp>
      <p:pic>
        <p:nvPicPr>
          <p:cNvPr id="3074" name="Picture 2" descr="C:\Users\Aquarium\AppData\Local\Microsoft\Windows\Temporary Internet Files\Content.IE5\PDIKCCVD\3798024215_c3ab88a923_z[1].jpg"/>
          <p:cNvPicPr>
            <a:picLocks noChangeAspect="1" noChangeArrowheads="1"/>
          </p:cNvPicPr>
          <p:nvPr/>
        </p:nvPicPr>
        <p:blipFill>
          <a:blip r:embed="rId2" cstate="print"/>
          <a:srcRect/>
          <a:stretch>
            <a:fillRect/>
          </a:stretch>
        </p:blipFill>
        <p:spPr bwMode="auto">
          <a:xfrm>
            <a:off x="6588224" y="116632"/>
            <a:ext cx="1957244" cy="1287500"/>
          </a:xfrm>
          <a:prstGeom prst="rect">
            <a:avLst/>
          </a:prstGeom>
          <a:noFill/>
        </p:spPr>
      </p:pic>
      <p:sp>
        <p:nvSpPr>
          <p:cNvPr id="6" name="Rectangle 5"/>
          <p:cNvSpPr/>
          <p:nvPr/>
        </p:nvSpPr>
        <p:spPr>
          <a:xfrm>
            <a:off x="323528" y="6309320"/>
            <a:ext cx="6480720" cy="369332"/>
          </a:xfrm>
          <a:prstGeom prst="rect">
            <a:avLst/>
          </a:prstGeom>
        </p:spPr>
        <p:txBody>
          <a:bodyPr wrap="square">
            <a:spAutoFit/>
          </a:bodyPr>
          <a:lstStyle/>
          <a:p>
            <a:r>
              <a:rPr lang="en-GB" altLang="en-US" dirty="0" smtClean="0"/>
              <a:t>Explorers Education Programme: </a:t>
            </a:r>
            <a:r>
              <a:rPr lang="en-IE" altLang="en-US" dirty="0" smtClean="0"/>
              <a:t>www.explorers.ie</a:t>
            </a:r>
            <a:endParaRPr lang="en-GB" altLang="en-US" dirty="0" smtClean="0"/>
          </a:p>
        </p:txBody>
      </p:sp>
      <p:pic>
        <p:nvPicPr>
          <p:cNvPr id="7" name="Picture 8" descr="Explorers Education Programme Logo"/>
          <p:cNvPicPr>
            <a:picLocks noGrp="1" noChangeAspect="1" noChangeArrowheads="1"/>
          </p:cNvPicPr>
          <p:nvPr/>
        </p:nvPicPr>
        <p:blipFill>
          <a:blip r:embed="rId3" cstate="print">
            <a:extLst>
              <a:ext uri="{28A0092B-C50C-407E-A947-70E740481C1C}">
                <a14:useLocalDpi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Protection</a:t>
            </a:r>
            <a:endParaRPr lang="en-IE" dirty="0"/>
          </a:p>
        </p:txBody>
      </p:sp>
      <p:sp>
        <p:nvSpPr>
          <p:cNvPr id="3" name="Content Placeholder 2"/>
          <p:cNvSpPr>
            <a:spLocks noGrp="1"/>
          </p:cNvSpPr>
          <p:nvPr>
            <p:ph idx="1"/>
          </p:nvPr>
        </p:nvSpPr>
        <p:spPr/>
        <p:txBody>
          <a:bodyPr>
            <a:normAutofit fontScale="92500" lnSpcReduction="20000"/>
          </a:bodyPr>
          <a:lstStyle/>
          <a:p>
            <a:pPr lvl="0"/>
            <a:r>
              <a:rPr lang="en-GB" dirty="0" smtClean="0"/>
              <a:t>They </a:t>
            </a:r>
            <a:r>
              <a:rPr lang="en-GB" dirty="0"/>
              <a:t>project themselves by camouflage (changing colour to blend in) and by squirting ink. </a:t>
            </a:r>
            <a:endParaRPr lang="en-GB" dirty="0" smtClean="0"/>
          </a:p>
          <a:p>
            <a:pPr lvl="0"/>
            <a:r>
              <a:rPr lang="en-GB" dirty="0" smtClean="0"/>
              <a:t>They </a:t>
            </a:r>
            <a:r>
              <a:rPr lang="en-GB" dirty="0"/>
              <a:t>change their colour using special cells (that look like spots) on the surface of their body called chromatophores</a:t>
            </a:r>
            <a:r>
              <a:rPr lang="en-GB" dirty="0" smtClean="0"/>
              <a:t>.</a:t>
            </a:r>
          </a:p>
          <a:p>
            <a:pPr lvl="0"/>
            <a:r>
              <a:rPr lang="en-GB" dirty="0" smtClean="0"/>
              <a:t>These </a:t>
            </a:r>
            <a:r>
              <a:rPr lang="en-GB" dirty="0"/>
              <a:t>cells work like a flower opening and closing its petals. When the petals are open, you can see the entire colour, when they are closed you see none. The cells can open and close in this way four times each second, resulting in squid being able to change colour faster than a chameleon. </a:t>
            </a:r>
            <a:endParaRPr lang="en-IE" dirty="0"/>
          </a:p>
          <a:p>
            <a:endParaRPr lang="en-IE" dirty="0"/>
          </a:p>
        </p:txBody>
      </p:sp>
      <p:pic>
        <p:nvPicPr>
          <p:cNvPr id="4099" name="Picture 3" descr="C:\Users\Aquarium\AppData\Local\Microsoft\Windows\Temporary Internet Files\Content.IE5\2945FGTJ\squid_logo[1].png"/>
          <p:cNvPicPr>
            <a:picLocks noChangeAspect="1" noChangeArrowheads="1"/>
          </p:cNvPicPr>
          <p:nvPr/>
        </p:nvPicPr>
        <p:blipFill>
          <a:blip r:embed="rId2" cstate="print"/>
          <a:srcRect/>
          <a:stretch>
            <a:fillRect/>
          </a:stretch>
        </p:blipFill>
        <p:spPr bwMode="auto">
          <a:xfrm>
            <a:off x="7236296" y="116632"/>
            <a:ext cx="1533525" cy="1476375"/>
          </a:xfrm>
          <a:prstGeom prst="rect">
            <a:avLst/>
          </a:prstGeom>
          <a:noFill/>
        </p:spPr>
      </p:pic>
      <p:sp>
        <p:nvSpPr>
          <p:cNvPr id="7" name="Rectangle 6"/>
          <p:cNvSpPr/>
          <p:nvPr/>
        </p:nvSpPr>
        <p:spPr>
          <a:xfrm>
            <a:off x="323528" y="6309320"/>
            <a:ext cx="6480720" cy="369332"/>
          </a:xfrm>
          <a:prstGeom prst="rect">
            <a:avLst/>
          </a:prstGeom>
        </p:spPr>
        <p:txBody>
          <a:bodyPr wrap="square">
            <a:spAutoFit/>
          </a:bodyPr>
          <a:lstStyle/>
          <a:p>
            <a:r>
              <a:rPr lang="en-GB" altLang="en-US" dirty="0" smtClean="0"/>
              <a:t>Explorers Education Programme: </a:t>
            </a:r>
            <a:r>
              <a:rPr lang="en-IE" altLang="en-US" dirty="0" smtClean="0"/>
              <a:t>www.explorers.ie</a:t>
            </a:r>
            <a:endParaRPr lang="en-GB" altLang="en-US" dirty="0" smtClean="0"/>
          </a:p>
        </p:txBody>
      </p:sp>
      <p:pic>
        <p:nvPicPr>
          <p:cNvPr id="8" name="Picture 8" descr="Explorers Education Programme Logo"/>
          <p:cNvPicPr>
            <a:picLocks noGrp="1" noChangeAspect="1" noChangeArrowheads="1"/>
          </p:cNvPicPr>
          <p:nvPr/>
        </p:nvPicPr>
        <p:blipFill>
          <a:blip r:embed="rId3" cstate="print">
            <a:extLst>
              <a:ext uri="{28A0092B-C50C-407E-A947-70E740481C1C}">
                <a14:useLocalDpi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Vision and Size</a:t>
            </a:r>
            <a:endParaRPr lang="en-IE" dirty="0"/>
          </a:p>
        </p:txBody>
      </p:sp>
      <p:sp>
        <p:nvSpPr>
          <p:cNvPr id="3" name="Content Placeholder 2"/>
          <p:cNvSpPr>
            <a:spLocks noGrp="1"/>
          </p:cNvSpPr>
          <p:nvPr>
            <p:ph idx="1"/>
          </p:nvPr>
        </p:nvSpPr>
        <p:spPr/>
        <p:txBody>
          <a:bodyPr/>
          <a:lstStyle/>
          <a:p>
            <a:pPr lvl="0"/>
            <a:r>
              <a:rPr lang="en-GB" b="1" dirty="0"/>
              <a:t>Vision:</a:t>
            </a:r>
            <a:r>
              <a:rPr lang="en-GB" dirty="0"/>
              <a:t> They have two eyes, which are large for their overall body size. The colossal squid, mentioned below, has an eye around the size of a basketball. </a:t>
            </a:r>
            <a:endParaRPr lang="en-IE" dirty="0"/>
          </a:p>
          <a:p>
            <a:pPr lvl="0"/>
            <a:r>
              <a:rPr lang="en-GB" dirty="0"/>
              <a:t>The largest types of squid in the world include the colossal squid and the giant squid, and they can grow up to 13m.</a:t>
            </a:r>
            <a:endParaRPr lang="en-IE" dirty="0"/>
          </a:p>
          <a:p>
            <a:endParaRPr lang="en-IE" dirty="0"/>
          </a:p>
        </p:txBody>
      </p:sp>
      <p:sp>
        <p:nvSpPr>
          <p:cNvPr id="6" name="Rectangle 5"/>
          <p:cNvSpPr/>
          <p:nvPr/>
        </p:nvSpPr>
        <p:spPr>
          <a:xfrm>
            <a:off x="323528" y="6309320"/>
            <a:ext cx="6480720" cy="369332"/>
          </a:xfrm>
          <a:prstGeom prst="rect">
            <a:avLst/>
          </a:prstGeom>
        </p:spPr>
        <p:txBody>
          <a:bodyPr wrap="square">
            <a:spAutoFit/>
          </a:bodyPr>
          <a:lstStyle/>
          <a:p>
            <a:r>
              <a:rPr lang="en-GB" altLang="en-US" dirty="0" smtClean="0"/>
              <a:t>Explorers Education Programme: </a:t>
            </a:r>
            <a:r>
              <a:rPr lang="en-IE" altLang="en-US" dirty="0" smtClean="0"/>
              <a:t>www.explorers.ie</a:t>
            </a:r>
            <a:endParaRPr lang="en-GB" altLang="en-US" dirty="0" smtClean="0"/>
          </a:p>
        </p:txBody>
      </p:sp>
      <p:pic>
        <p:nvPicPr>
          <p:cNvPr id="7" name="Picture 8" descr="Explorers Education Programme Logo"/>
          <p:cNvPicPr>
            <a:picLocks noGrp="1" noChangeAspect="1" noChangeArrowheads="1"/>
          </p:cNvPicPr>
          <p:nvPr/>
        </p:nvPicPr>
        <p:blipFill>
          <a:blip r:embed="rId2" cstate="print">
            <a:extLst>
              <a:ext uri="{28A0092B-C50C-407E-A947-70E740481C1C}">
                <a14:useLocalDpi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Where are these external features?</a:t>
            </a:r>
            <a:endParaRPr lang="en-IE" dirty="0"/>
          </a:p>
        </p:txBody>
      </p:sp>
      <p:pic>
        <p:nvPicPr>
          <p:cNvPr id="4" name="Content Placeholder 3" descr="external features"/>
          <p:cNvPicPr>
            <a:picLocks noGrp="1"/>
          </p:cNvPicPr>
          <p:nvPr>
            <p:ph idx="1"/>
          </p:nvPr>
        </p:nvPicPr>
        <p:blipFill>
          <a:blip r:embed="rId2" cstate="print"/>
          <a:srcRect/>
          <a:stretch>
            <a:fillRect/>
          </a:stretch>
        </p:blipFill>
        <p:spPr bwMode="auto">
          <a:xfrm>
            <a:off x="2429616" y="1600200"/>
            <a:ext cx="4284767" cy="4525963"/>
          </a:xfrm>
          <a:prstGeom prst="rect">
            <a:avLst/>
          </a:prstGeom>
          <a:noFill/>
        </p:spPr>
      </p:pic>
      <p:sp>
        <p:nvSpPr>
          <p:cNvPr id="6" name="Rectangle 5"/>
          <p:cNvSpPr/>
          <p:nvPr/>
        </p:nvSpPr>
        <p:spPr>
          <a:xfrm>
            <a:off x="323528" y="6309320"/>
            <a:ext cx="6480720" cy="369332"/>
          </a:xfrm>
          <a:prstGeom prst="rect">
            <a:avLst/>
          </a:prstGeom>
        </p:spPr>
        <p:txBody>
          <a:bodyPr wrap="square">
            <a:spAutoFit/>
          </a:bodyPr>
          <a:lstStyle/>
          <a:p>
            <a:r>
              <a:rPr lang="en-GB" altLang="en-US" dirty="0" smtClean="0"/>
              <a:t>Explorers Education Programme: </a:t>
            </a:r>
            <a:r>
              <a:rPr lang="en-IE" altLang="en-US" dirty="0" smtClean="0"/>
              <a:t>www.explorers.ie</a:t>
            </a:r>
            <a:endParaRPr lang="en-GB" altLang="en-US" dirty="0" smtClean="0"/>
          </a:p>
        </p:txBody>
      </p:sp>
      <p:pic>
        <p:nvPicPr>
          <p:cNvPr id="7" name="Picture 8" descr="Explorers Education Programme Logo"/>
          <p:cNvPicPr>
            <a:picLocks noGrp="1" noChangeAspect="1" noChangeArrowheads="1"/>
          </p:cNvPicPr>
          <p:nvPr/>
        </p:nvPicPr>
        <p:blipFill>
          <a:blip r:embed="rId3" cstate="print">
            <a:extLst>
              <a:ext uri="{28A0092B-C50C-407E-A947-70E740481C1C}">
                <a14:useLocalDpi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Internal Features</a:t>
            </a:r>
            <a:endParaRPr lang="en-IE" dirty="0"/>
          </a:p>
        </p:txBody>
      </p:sp>
      <p:pic>
        <p:nvPicPr>
          <p:cNvPr id="4" name="Content Placeholder 3" descr="internal features"/>
          <p:cNvPicPr>
            <a:picLocks noGrp="1"/>
          </p:cNvPicPr>
          <p:nvPr>
            <p:ph idx="1"/>
          </p:nvPr>
        </p:nvPicPr>
        <p:blipFill>
          <a:blip r:embed="rId2" cstate="print"/>
          <a:srcRect/>
          <a:stretch>
            <a:fillRect/>
          </a:stretch>
        </p:blipFill>
        <p:spPr bwMode="auto">
          <a:xfrm>
            <a:off x="2429616" y="1600200"/>
            <a:ext cx="4284767" cy="4525963"/>
          </a:xfrm>
          <a:prstGeom prst="rect">
            <a:avLst/>
          </a:prstGeom>
          <a:noFill/>
        </p:spPr>
      </p:pic>
      <p:sp>
        <p:nvSpPr>
          <p:cNvPr id="6" name="Rectangle 5"/>
          <p:cNvSpPr/>
          <p:nvPr/>
        </p:nvSpPr>
        <p:spPr>
          <a:xfrm>
            <a:off x="323528" y="6309320"/>
            <a:ext cx="6480720" cy="369332"/>
          </a:xfrm>
          <a:prstGeom prst="rect">
            <a:avLst/>
          </a:prstGeom>
        </p:spPr>
        <p:txBody>
          <a:bodyPr wrap="square">
            <a:spAutoFit/>
          </a:bodyPr>
          <a:lstStyle/>
          <a:p>
            <a:r>
              <a:rPr lang="en-GB" altLang="en-US" dirty="0" smtClean="0"/>
              <a:t>Explorers Education Programme: </a:t>
            </a:r>
            <a:r>
              <a:rPr lang="en-IE" altLang="en-US" dirty="0" smtClean="0"/>
              <a:t>www.explorers.ie</a:t>
            </a:r>
            <a:endParaRPr lang="en-GB" altLang="en-US" dirty="0" smtClean="0"/>
          </a:p>
        </p:txBody>
      </p:sp>
      <p:pic>
        <p:nvPicPr>
          <p:cNvPr id="7" name="Picture 8" descr="Explorers Education Programme Logo"/>
          <p:cNvPicPr>
            <a:picLocks noGrp="1" noChangeAspect="1" noChangeArrowheads="1"/>
          </p:cNvPicPr>
          <p:nvPr/>
        </p:nvPicPr>
        <p:blipFill>
          <a:blip r:embed="rId3" cstate="print">
            <a:extLst>
              <a:ext uri="{28A0092B-C50C-407E-A947-70E740481C1C}">
                <a14:useLocalDpi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Internal Organs</a:t>
            </a:r>
            <a:endParaRPr lang="en-IE" dirty="0"/>
          </a:p>
        </p:txBody>
      </p:sp>
      <p:sp>
        <p:nvSpPr>
          <p:cNvPr id="3" name="Content Placeholder 2"/>
          <p:cNvSpPr>
            <a:spLocks noGrp="1"/>
          </p:cNvSpPr>
          <p:nvPr>
            <p:ph idx="1"/>
          </p:nvPr>
        </p:nvSpPr>
        <p:spPr/>
        <p:txBody>
          <a:bodyPr>
            <a:normAutofit fontScale="85000" lnSpcReduction="20000"/>
          </a:bodyPr>
          <a:lstStyle/>
          <a:p>
            <a:pPr lvl="0"/>
            <a:r>
              <a:rPr lang="en-GB" b="1" dirty="0"/>
              <a:t>Gonad:</a:t>
            </a:r>
            <a:r>
              <a:rPr lang="en-GB" dirty="0"/>
              <a:t> This is the </a:t>
            </a:r>
            <a:r>
              <a:rPr lang="en-GB" dirty="0" smtClean="0"/>
              <a:t>squids </a:t>
            </a:r>
            <a:r>
              <a:rPr lang="en-GB" dirty="0"/>
              <a:t>reproductive organ. If the squid is female that this will have clear, jelly-like eggs in it. If it is a male </a:t>
            </a:r>
            <a:r>
              <a:rPr lang="en-GB" dirty="0" smtClean="0"/>
              <a:t>then </a:t>
            </a:r>
            <a:r>
              <a:rPr lang="en-GB" dirty="0"/>
              <a:t>it will have white stringy-like milt. </a:t>
            </a:r>
            <a:endParaRPr lang="en-IE" dirty="0"/>
          </a:p>
          <a:p>
            <a:pPr lvl="0"/>
            <a:r>
              <a:rPr lang="en-GB" b="1" dirty="0"/>
              <a:t>Gills:</a:t>
            </a:r>
            <a:r>
              <a:rPr lang="en-GB" dirty="0"/>
              <a:t> Squid have two long feathery gills for removing oxygen from the water. </a:t>
            </a:r>
            <a:endParaRPr lang="en-IE" dirty="0"/>
          </a:p>
          <a:p>
            <a:pPr lvl="0"/>
            <a:r>
              <a:rPr lang="en-GB" b="1" dirty="0"/>
              <a:t>Ink Sac: </a:t>
            </a:r>
            <a:r>
              <a:rPr lang="en-GB" dirty="0"/>
              <a:t>This organ stores the ink that the squid produces in it body. If the squid squirts out ink it </a:t>
            </a:r>
            <a:r>
              <a:rPr lang="en-GB" dirty="0" smtClean="0"/>
              <a:t>must </a:t>
            </a:r>
            <a:r>
              <a:rPr lang="en-GB" dirty="0"/>
              <a:t>make more to replace it. Squid ink is not poisonous. It is used in cooking to make dishes such as black pasta. It can also be used </a:t>
            </a:r>
            <a:r>
              <a:rPr lang="en-GB" dirty="0" smtClean="0"/>
              <a:t>as a </a:t>
            </a:r>
            <a:r>
              <a:rPr lang="en-GB" dirty="0"/>
              <a:t>dye for colouring items. Cuttlefish ink, also known as Sepia was used to colour photographs for many years. </a:t>
            </a:r>
            <a:endParaRPr lang="en-IE" dirty="0"/>
          </a:p>
          <a:p>
            <a:endParaRPr lang="en-IE" dirty="0"/>
          </a:p>
        </p:txBody>
      </p:sp>
      <p:sp>
        <p:nvSpPr>
          <p:cNvPr id="5" name="Rectangle 4"/>
          <p:cNvSpPr/>
          <p:nvPr/>
        </p:nvSpPr>
        <p:spPr>
          <a:xfrm>
            <a:off x="323528" y="6309320"/>
            <a:ext cx="6480720" cy="369332"/>
          </a:xfrm>
          <a:prstGeom prst="rect">
            <a:avLst/>
          </a:prstGeom>
        </p:spPr>
        <p:txBody>
          <a:bodyPr wrap="square">
            <a:spAutoFit/>
          </a:bodyPr>
          <a:lstStyle/>
          <a:p>
            <a:r>
              <a:rPr lang="en-GB" altLang="en-US" dirty="0" smtClean="0"/>
              <a:t>Explorers Education Programme: </a:t>
            </a:r>
            <a:r>
              <a:rPr lang="en-IE" altLang="en-US" dirty="0" smtClean="0"/>
              <a:t>www.explorers.ie</a:t>
            </a:r>
            <a:endParaRPr lang="en-GB" altLang="en-US" dirty="0" smtClean="0"/>
          </a:p>
        </p:txBody>
      </p:sp>
      <p:pic>
        <p:nvPicPr>
          <p:cNvPr id="6" name="Picture 8" descr="Explorers Education Programme Logo"/>
          <p:cNvPicPr>
            <a:picLocks noGrp="1" noChangeAspect="1" noChangeArrowheads="1"/>
          </p:cNvPicPr>
          <p:nvPr/>
        </p:nvPicPr>
        <p:blipFill>
          <a:blip r:embed="rId2" cstate="print">
            <a:extLst>
              <a:ext uri="{28A0092B-C50C-407E-A947-70E740481C1C}">
                <a14:useLocalDpi xmlns:a14="http://schemas.microsoft.com/office/drawing/2010/main" val="0"/>
              </a:ext>
            </a:extLst>
          </a:blip>
          <a:srcRect r="18527"/>
          <a:stretch>
            <a:fillRect/>
          </a:stretch>
        </p:blipFill>
        <p:spPr bwMode="auto">
          <a:xfrm>
            <a:off x="8101013" y="6165304"/>
            <a:ext cx="601662" cy="548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263</TotalTime>
  <Words>1017</Words>
  <Application>Microsoft Office PowerPoint</Application>
  <PresentationFormat>On-screen Show (4:3)</PresentationFormat>
  <Paragraphs>80</Paragraphs>
  <Slides>13</Slides>
  <Notes>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Squid Dissection</vt:lpstr>
      <vt:lpstr>Basic Information</vt:lpstr>
      <vt:lpstr>Swimming</vt:lpstr>
      <vt:lpstr>Feeding</vt:lpstr>
      <vt:lpstr>Protection</vt:lpstr>
      <vt:lpstr>Vision and Size</vt:lpstr>
      <vt:lpstr>Where are these external features?</vt:lpstr>
      <vt:lpstr>Internal Features</vt:lpstr>
      <vt:lpstr>Internal Organs</vt:lpstr>
      <vt:lpstr>More on the inside! </vt:lpstr>
      <vt:lpstr>Squid Pen or Gladii</vt:lpstr>
      <vt:lpstr>Squid Project</vt:lpstr>
      <vt:lpstr>Design your own squid and tell a tale for a scientific display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Squid Dissection</dc:title>
  <dc:creator>Aquarium</dc:creator>
  <cp:lastModifiedBy>cdromgoolregan</cp:lastModifiedBy>
  <cp:revision>12</cp:revision>
  <dcterms:created xsi:type="dcterms:W3CDTF">2015-09-18T08:14:11Z</dcterms:created>
  <dcterms:modified xsi:type="dcterms:W3CDTF">2015-10-20T12:09:05Z</dcterms:modified>
</cp:coreProperties>
</file>