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8" r:id="rId3"/>
    <p:sldId id="260" r:id="rId4"/>
    <p:sldId id="264" r:id="rId5"/>
    <p:sldId id="265" r:id="rId6"/>
    <p:sldId id="259" r:id="rId7"/>
    <p:sldId id="261" r:id="rId8"/>
    <p:sldId id="266" r:id="rId9"/>
    <p:sldId id="267" r:id="rId10"/>
    <p:sldId id="263" r:id="rId11"/>
    <p:sldId id="268" r:id="rId12"/>
    <p:sldId id="26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50" autoAdjust="0"/>
    <p:restoredTop sz="76592" autoAdjust="0"/>
  </p:normalViewPr>
  <p:slideViewPr>
    <p:cSldViewPr>
      <p:cViewPr varScale="1">
        <p:scale>
          <a:sx n="70" d="100"/>
          <a:sy n="70" d="100"/>
        </p:scale>
        <p:origin x="-1542"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790F34-16AB-4264-BA9B-216243982F52}" type="datetimeFigureOut">
              <a:rPr lang="en-IE" smtClean="0"/>
              <a:pPr/>
              <a:t>19/09/2015</a:t>
            </a:fld>
            <a:endParaRPr lang="en-IE"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6DB712-CDD6-467A-987F-EB2A9892C364}" type="slidenum">
              <a:rPr lang="en-IE" smtClean="0"/>
              <a:pPr/>
              <a:t>‹#›</a:t>
            </a:fld>
            <a:endParaRPr lang="en-IE" dirty="0"/>
          </a:p>
        </p:txBody>
      </p:sp>
    </p:spTree>
    <p:extLst>
      <p:ext uri="{BB962C8B-B14F-4D97-AF65-F5344CB8AC3E}">
        <p14:creationId xmlns="" xmlns:p14="http://schemas.microsoft.com/office/powerpoint/2010/main" val="301312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cs typeface="Arial" charset="0"/>
              </a:defRPr>
            </a:lvl1pPr>
            <a:lvl2pPr marL="742950" indent="-285750">
              <a:defRPr sz="1200">
                <a:solidFill>
                  <a:schemeClr val="tx1"/>
                </a:solidFill>
                <a:latin typeface="Arial" charset="0"/>
                <a:cs typeface="Arial" charset="0"/>
              </a:defRPr>
            </a:lvl2pPr>
            <a:lvl3pPr marL="1143000" indent="-228600">
              <a:defRPr sz="1200">
                <a:solidFill>
                  <a:schemeClr val="tx1"/>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fld id="{AD8FC464-AC78-4541-BB92-1B301226AB54}" type="slidenum">
              <a:rPr lang="en-GB" altLang="en-US" smtClean="0"/>
              <a:pPr/>
              <a:t>1</a:t>
            </a:fld>
            <a:endParaRPr lang="en-GB" alt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cs typeface="Arial" charset="0"/>
              </a:defRPr>
            </a:lvl1pPr>
            <a:lvl2pPr marL="742950" indent="-285750">
              <a:defRPr sz="1200">
                <a:solidFill>
                  <a:schemeClr val="tx1"/>
                </a:solidFill>
                <a:latin typeface="Arial" charset="0"/>
                <a:cs typeface="Arial" charset="0"/>
              </a:defRPr>
            </a:lvl2pPr>
            <a:lvl3pPr marL="1143000" indent="-228600">
              <a:defRPr sz="1200">
                <a:solidFill>
                  <a:schemeClr val="tx1"/>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fld id="{AD8FC464-AC78-4541-BB92-1B301226AB54}" type="slidenum">
              <a:rPr lang="en-GB" altLang="en-US" smtClean="0"/>
              <a:pPr/>
              <a:t>10</a:t>
            </a:fld>
            <a:endParaRPr lang="en-GB" alt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dirty="0" smtClean="0"/>
              <a:t>Expand</a:t>
            </a:r>
            <a:r>
              <a:rPr lang="en-US" altLang="en-US" baseline="0" dirty="0" smtClean="0"/>
              <a:t> the topic of defence structures and flood barriers. Again discuss how the properties of the materials work to keep out the water. This will then lead into the activity ‘Investigating how materials can be used in constructing flood defences’. Images from top left: Sand bags, stacked overlapping to create a flood barrier, effective in keeping the water behind. Rock </a:t>
            </a:r>
            <a:r>
              <a:rPr lang="en-US" altLang="en-US" baseline="0" dirty="0" err="1" smtClean="0"/>
              <a:t>armour</a:t>
            </a:r>
            <a:r>
              <a:rPr lang="en-US" altLang="en-US" baseline="0" dirty="0" smtClean="0"/>
              <a:t> built against a sea facing promenade to reduce the impact of the waves impacting on the promenade. A levee system with a flood gate keeping flood waters from a home. Discuss how levees are constructed to control river flow. A flood gate on a city street. Discuss the materials used. Is this structure permanent or non permanent? How might this be beneficial?</a:t>
            </a:r>
            <a:endParaRPr lang="en-US" alt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cs typeface="Arial" charset="0"/>
              </a:defRPr>
            </a:lvl1pPr>
            <a:lvl2pPr marL="742950" indent="-285750">
              <a:defRPr sz="1200">
                <a:solidFill>
                  <a:schemeClr val="tx1"/>
                </a:solidFill>
                <a:latin typeface="Arial" charset="0"/>
                <a:cs typeface="Arial" charset="0"/>
              </a:defRPr>
            </a:lvl2pPr>
            <a:lvl3pPr marL="1143000" indent="-228600">
              <a:defRPr sz="1200">
                <a:solidFill>
                  <a:schemeClr val="tx1"/>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fld id="{AD8FC464-AC78-4541-BB92-1B301226AB54}" type="slidenum">
              <a:rPr lang="en-GB" altLang="en-US" smtClean="0"/>
              <a:pPr/>
              <a:t>11</a:t>
            </a:fld>
            <a:endParaRPr lang="en-GB" alt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dirty="0" smtClean="0"/>
              <a:t>For senior groups this topic can be explored further</a:t>
            </a:r>
            <a:r>
              <a:rPr lang="en-US" altLang="en-US" baseline="0" dirty="0" smtClean="0"/>
              <a:t> focusing on the human impact on flooding. How humans can further cause flooding by deforestation and clearing land and creating concrete or urban jungles. Introduce the idea of natural defence structures such as beaches and dunes, the plants such as Marram grass which anchor the sands together. This will introduce new curriculum strands such as environmental care and awareness.</a:t>
            </a:r>
            <a:endParaRPr lang="en-US" alt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cs typeface="Arial" charset="0"/>
              </a:defRPr>
            </a:lvl1pPr>
            <a:lvl2pPr marL="742950" indent="-285750">
              <a:defRPr sz="1200">
                <a:solidFill>
                  <a:schemeClr val="tx1"/>
                </a:solidFill>
                <a:latin typeface="Arial" charset="0"/>
                <a:cs typeface="Arial" charset="0"/>
              </a:defRPr>
            </a:lvl2pPr>
            <a:lvl3pPr marL="1143000" indent="-228600">
              <a:defRPr sz="1200">
                <a:solidFill>
                  <a:schemeClr val="tx1"/>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fld id="{AD8FC464-AC78-4541-BB92-1B301226AB54}" type="slidenum">
              <a:rPr lang="en-GB" altLang="en-US" smtClean="0"/>
              <a:pPr/>
              <a:t>12</a:t>
            </a:fld>
            <a:endParaRPr lang="en-GB" alt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dirty="0" smtClean="0"/>
              <a:t>Further resources can be accessed online. Large </a:t>
            </a:r>
            <a:r>
              <a:rPr lang="en-IE" altLang="en-US" noProof="0" dirty="0" smtClean="0"/>
              <a:t>organisations</a:t>
            </a:r>
            <a:r>
              <a:rPr lang="en-US" altLang="en-US" dirty="0" smtClean="0"/>
              <a:t> like</a:t>
            </a:r>
            <a:r>
              <a:rPr lang="en-US" altLang="en-US" baseline="0" dirty="0" smtClean="0"/>
              <a:t> the National Oceanographic &amp; Atmospheric Administration have helpful teachers resources on a range of topics. For senior classes students can discuss sea level rise and </a:t>
            </a:r>
            <a:r>
              <a:rPr lang="en-US" altLang="en-US" baseline="0" smtClean="0"/>
              <a:t>how </a:t>
            </a:r>
            <a:r>
              <a:rPr lang="en-US" altLang="en-US" baseline="0" smtClean="0"/>
              <a:t>this may </a:t>
            </a:r>
            <a:r>
              <a:rPr lang="en-US" altLang="en-US" baseline="0" dirty="0" smtClean="0"/>
              <a:t>effect low lying regions. Look at a map, discuss what will happen if the sea were to rise 1m. How much land would be inundated? Again there are numerous online resources to </a:t>
            </a:r>
            <a:r>
              <a:rPr lang="en-IE" altLang="en-US" baseline="0" noProof="0" dirty="0" smtClean="0"/>
              <a:t>show</a:t>
            </a:r>
            <a:r>
              <a:rPr lang="en-US" altLang="en-US" baseline="0" dirty="0" smtClean="0"/>
              <a:t> this locally, and internationally. Senior students can discuss the energy we can get from the oceans. The power of the oceans, there are some good images displaying this such as La </a:t>
            </a:r>
            <a:r>
              <a:rPr lang="en-US" altLang="en-US" baseline="0" dirty="0" err="1" smtClean="0"/>
              <a:t>Jument</a:t>
            </a:r>
            <a:r>
              <a:rPr lang="en-US" altLang="en-US" baseline="0" dirty="0" smtClean="0"/>
              <a:t> Lighthouse in Brittany, France. Discuss with the students the strength of the structure and how the engineers have built it to cope with the environmental conditions.</a:t>
            </a:r>
            <a:endParaRPr lang="en-US"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cs typeface="Arial" charset="0"/>
              </a:defRPr>
            </a:lvl1pPr>
            <a:lvl2pPr marL="742950" indent="-285750">
              <a:defRPr sz="1200">
                <a:solidFill>
                  <a:schemeClr val="tx1"/>
                </a:solidFill>
                <a:latin typeface="Arial" charset="0"/>
                <a:cs typeface="Arial" charset="0"/>
              </a:defRPr>
            </a:lvl2pPr>
            <a:lvl3pPr marL="1143000" indent="-228600">
              <a:defRPr sz="1200">
                <a:solidFill>
                  <a:schemeClr val="tx1"/>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fld id="{AD8FC464-AC78-4541-BB92-1B301226AB54}" type="slidenum">
              <a:rPr lang="en-GB" altLang="en-US" smtClean="0"/>
              <a:pPr/>
              <a:t>2</a:t>
            </a:fld>
            <a:endParaRPr lang="en-GB" alt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cs typeface="Arial" charset="0"/>
              </a:defRPr>
            </a:lvl1pPr>
            <a:lvl2pPr marL="742950" indent="-285750">
              <a:defRPr sz="1200">
                <a:solidFill>
                  <a:schemeClr val="tx1"/>
                </a:solidFill>
                <a:latin typeface="Arial" charset="0"/>
                <a:cs typeface="Arial" charset="0"/>
              </a:defRPr>
            </a:lvl2pPr>
            <a:lvl3pPr marL="1143000" indent="-228600">
              <a:defRPr sz="1200">
                <a:solidFill>
                  <a:schemeClr val="tx1"/>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fld id="{AD8FC464-AC78-4541-BB92-1B301226AB54}" type="slidenum">
              <a:rPr lang="en-GB" altLang="en-US" smtClean="0"/>
              <a:pPr/>
              <a:t>3</a:t>
            </a:fld>
            <a:endParaRPr lang="en-GB" alt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dirty="0" smtClean="0"/>
              <a:t>Discuss what happens when rain falls. Where does the water go? Try to engage the students with the concept of ‘the water cycle’. Introduce</a:t>
            </a:r>
            <a:r>
              <a:rPr lang="en-US" altLang="en-US" baseline="0" dirty="0" smtClean="0"/>
              <a:t> terms such as run off and ground water. Discuss ‘the water balance’.</a:t>
            </a:r>
          </a:p>
          <a:p>
            <a:pPr eaLnBrk="1" hangingPunct="1"/>
            <a:r>
              <a:rPr lang="en-US" altLang="en-US" baseline="0" dirty="0" smtClean="0"/>
              <a:t>Introduce the idea of vulnerability to flooding. What areas are more vulnerable; such as low lying land or coastal communities.</a:t>
            </a:r>
            <a:endParaRPr lang="en-US" alt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cs typeface="Arial" charset="0"/>
              </a:defRPr>
            </a:lvl1pPr>
            <a:lvl2pPr marL="742950" indent="-285750">
              <a:defRPr sz="1200">
                <a:solidFill>
                  <a:schemeClr val="tx1"/>
                </a:solidFill>
                <a:latin typeface="Arial" charset="0"/>
                <a:cs typeface="Arial" charset="0"/>
              </a:defRPr>
            </a:lvl2pPr>
            <a:lvl3pPr marL="1143000" indent="-228600">
              <a:defRPr sz="1200">
                <a:solidFill>
                  <a:schemeClr val="tx1"/>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fld id="{AD8FC464-AC78-4541-BB92-1B301226AB54}" type="slidenum">
              <a:rPr lang="en-GB" altLang="en-US" smtClean="0"/>
              <a:pPr/>
              <a:t>4</a:t>
            </a:fld>
            <a:endParaRPr lang="en-GB" alt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dirty="0" smtClean="0"/>
              <a:t>Severe coastal flooding usually occurs as a result of a combination of the above forces. Discuss with your students the likelihood</a:t>
            </a:r>
            <a:r>
              <a:rPr lang="en-US" altLang="en-US" baseline="0" dirty="0" smtClean="0"/>
              <a:t> of flooding occurring with one or a combination of the above forces.</a:t>
            </a:r>
          </a:p>
          <a:p>
            <a:pPr eaLnBrk="1" hangingPunct="1"/>
            <a:r>
              <a:rPr lang="en-US" altLang="en-US" baseline="0" dirty="0" smtClean="0"/>
              <a:t>Discuss the tides and how some areas are vulnerable to flooding on ‘Spring high tides’. </a:t>
            </a:r>
          </a:p>
          <a:p>
            <a:pPr eaLnBrk="1" hangingPunct="1"/>
            <a:r>
              <a:rPr lang="en-US" altLang="en-US" baseline="0" dirty="0" smtClean="0"/>
              <a:t>Introduce the topic of waves and how they are generated. How would </a:t>
            </a:r>
            <a:r>
              <a:rPr lang="en-US" altLang="en-US" baseline="0" dirty="0" smtClean="0"/>
              <a:t>they contribute </a:t>
            </a:r>
            <a:r>
              <a:rPr lang="en-US" altLang="en-US" baseline="0" dirty="0" smtClean="0"/>
              <a:t>to </a:t>
            </a:r>
            <a:r>
              <a:rPr lang="en-US" altLang="en-US" baseline="0" dirty="0" smtClean="0"/>
              <a:t>flooding? </a:t>
            </a:r>
            <a:r>
              <a:rPr lang="en-US" altLang="en-US" baseline="0" dirty="0" smtClean="0"/>
              <a:t>For senior groups, tsunamis and freak waves can be discussed.</a:t>
            </a:r>
            <a:endParaRPr lang="en-US" alt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cs typeface="Arial" charset="0"/>
              </a:defRPr>
            </a:lvl1pPr>
            <a:lvl2pPr marL="742950" indent="-285750">
              <a:defRPr sz="1200">
                <a:solidFill>
                  <a:schemeClr val="tx1"/>
                </a:solidFill>
                <a:latin typeface="Arial" charset="0"/>
                <a:cs typeface="Arial" charset="0"/>
              </a:defRPr>
            </a:lvl2pPr>
            <a:lvl3pPr marL="1143000" indent="-228600">
              <a:defRPr sz="1200">
                <a:solidFill>
                  <a:schemeClr val="tx1"/>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fld id="{AD8FC464-AC78-4541-BB92-1B301226AB54}" type="slidenum">
              <a:rPr lang="en-GB" altLang="en-US" smtClean="0"/>
              <a:pPr/>
              <a:t>5</a:t>
            </a:fld>
            <a:endParaRPr lang="en-GB" alt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dirty="0" smtClean="0"/>
              <a:t>Storm</a:t>
            </a:r>
            <a:r>
              <a:rPr lang="en-US" altLang="en-US" baseline="0" dirty="0" smtClean="0"/>
              <a:t> surges are like a wave. Simply </a:t>
            </a:r>
            <a:r>
              <a:rPr lang="en-US" altLang="en-US" baseline="0" dirty="0" smtClean="0"/>
              <a:t>put, </a:t>
            </a:r>
            <a:r>
              <a:rPr lang="en-US" altLang="en-US" baseline="0" dirty="0" smtClean="0"/>
              <a:t>they </a:t>
            </a:r>
            <a:r>
              <a:rPr lang="en-US" altLang="en-US" b="1" baseline="0" dirty="0" smtClean="0"/>
              <a:t>push</a:t>
            </a:r>
            <a:r>
              <a:rPr lang="en-US" altLang="en-US" baseline="0" dirty="0" smtClean="0"/>
              <a:t> water onto land causing coastal flooding. They are a result of a low pressure storm system pushing down on the ocean which moves the water body beneath it. The water moves out, almost in a ripple effect. As this body of water approaches the coast it creates a surge. Combined with a high tide this surge of water creates a storm tide, much higher than the forecasted tide which results in coastal flooding. Famous examples of storm surges are Hurricane Katrina.</a:t>
            </a:r>
            <a:endParaRPr lang="en-US" alt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cs typeface="Arial" charset="0"/>
              </a:defRPr>
            </a:lvl1pPr>
            <a:lvl2pPr marL="742950" indent="-285750">
              <a:defRPr sz="1200">
                <a:solidFill>
                  <a:schemeClr val="tx1"/>
                </a:solidFill>
                <a:latin typeface="Arial" charset="0"/>
                <a:cs typeface="Arial" charset="0"/>
              </a:defRPr>
            </a:lvl2pPr>
            <a:lvl3pPr marL="1143000" indent="-228600">
              <a:defRPr sz="1200">
                <a:solidFill>
                  <a:schemeClr val="tx1"/>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fld id="{AD8FC464-AC78-4541-BB92-1B301226AB54}" type="slidenum">
              <a:rPr lang="en-GB" altLang="en-US" smtClean="0"/>
              <a:pPr/>
              <a:t>6</a:t>
            </a:fld>
            <a:endParaRPr lang="en-GB" alt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dirty="0" smtClean="0"/>
              <a:t>Pluvial</a:t>
            </a:r>
            <a:r>
              <a:rPr lang="en-US" altLang="en-US" baseline="0" dirty="0" smtClean="0"/>
              <a:t> flooding is defined as rain generated flooding. When rain falls it makes its way into the watercourse through streams and rivers running off the land or permeating soils and rocks and entering the ground water system. When too much rain falls in a short space of time the land is quickly saturated and cannot cope with the extra volume of water. This concept is called flash flooding. Flash flooding is more common in areas with little soils and exposed rock. What is the land cover in your locality? Where do you think the water </a:t>
            </a:r>
            <a:r>
              <a:rPr lang="en-US" altLang="en-US" baseline="0" dirty="0" smtClean="0"/>
              <a:t>goes when it rains? </a:t>
            </a:r>
            <a:r>
              <a:rPr lang="en-US" altLang="en-US" baseline="0" dirty="0" smtClean="0"/>
              <a:t>Look outside the window the next time it rains to examine this. For senior classes, human made changes to the land cover can be introduced, how might this </a:t>
            </a:r>
            <a:r>
              <a:rPr lang="en-US" altLang="en-US" baseline="0" dirty="0" smtClean="0"/>
              <a:t>affect </a:t>
            </a:r>
            <a:r>
              <a:rPr lang="en-US" altLang="en-US" baseline="0" dirty="0" smtClean="0"/>
              <a:t>drainage?</a:t>
            </a:r>
            <a:endParaRPr lang="en-US" alt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cs typeface="Arial" charset="0"/>
              </a:defRPr>
            </a:lvl1pPr>
            <a:lvl2pPr marL="742950" indent="-285750">
              <a:defRPr sz="1200">
                <a:solidFill>
                  <a:schemeClr val="tx1"/>
                </a:solidFill>
                <a:latin typeface="Arial" charset="0"/>
                <a:cs typeface="Arial" charset="0"/>
              </a:defRPr>
            </a:lvl2pPr>
            <a:lvl3pPr marL="1143000" indent="-228600">
              <a:defRPr sz="1200">
                <a:solidFill>
                  <a:schemeClr val="tx1"/>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fld id="{AD8FC464-AC78-4541-BB92-1B301226AB54}" type="slidenum">
              <a:rPr lang="en-GB" altLang="en-US" smtClean="0"/>
              <a:pPr/>
              <a:t>7</a:t>
            </a:fld>
            <a:endParaRPr lang="en-GB" alt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dirty="0" smtClean="0"/>
              <a:t>This is an example of naturally occurring flood events. These are annual events as a result of snow melt. How does this impact us?</a:t>
            </a:r>
            <a:r>
              <a:rPr lang="en-US" altLang="en-US" baseline="0" dirty="0" smtClean="0"/>
              <a:t> Fluvial plains are nutrient rich areas popular for farming. The flood waters provide nutrient rich and minerals which enrich the soils on the plains, this is a positive impact of the flood waters. These areas are generally flat and popular places for people to build and live in, these are susceptible to flooding and can result in a negative impact when damage occurs.</a:t>
            </a:r>
            <a:endParaRPr lang="en-US" alt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cs typeface="Arial" charset="0"/>
              </a:defRPr>
            </a:lvl1pPr>
            <a:lvl2pPr marL="742950" indent="-285750">
              <a:defRPr sz="1200">
                <a:solidFill>
                  <a:schemeClr val="tx1"/>
                </a:solidFill>
                <a:latin typeface="Arial" charset="0"/>
                <a:cs typeface="Arial" charset="0"/>
              </a:defRPr>
            </a:lvl2pPr>
            <a:lvl3pPr marL="1143000" indent="-228600">
              <a:defRPr sz="1200">
                <a:solidFill>
                  <a:schemeClr val="tx1"/>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fld id="{AD8FC464-AC78-4541-BB92-1B301226AB54}" type="slidenum">
              <a:rPr lang="en-GB" altLang="en-US" smtClean="0"/>
              <a:pPr/>
              <a:t>8</a:t>
            </a:fld>
            <a:endParaRPr lang="en-GB" alt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dirty="0" smtClean="0"/>
              <a:t>This is an example of coastal</a:t>
            </a:r>
            <a:r>
              <a:rPr lang="en-US" altLang="en-US" baseline="0" dirty="0" smtClean="0"/>
              <a:t> flooding. This is</a:t>
            </a:r>
            <a:r>
              <a:rPr lang="en-US" altLang="en-US" dirty="0" smtClean="0"/>
              <a:t> the impact of a combination </a:t>
            </a:r>
            <a:r>
              <a:rPr lang="en-US" altLang="en-US" dirty="0" smtClean="0"/>
              <a:t>of large </a:t>
            </a:r>
            <a:r>
              <a:rPr lang="en-US" altLang="en-US" dirty="0" smtClean="0"/>
              <a:t>waves, high tides and heavy rain in Salthill January</a:t>
            </a:r>
            <a:r>
              <a:rPr lang="en-US" altLang="en-US" baseline="0" dirty="0" smtClean="0"/>
              <a:t> 2014</a:t>
            </a:r>
            <a:r>
              <a:rPr lang="en-US" altLang="en-US" dirty="0" smtClean="0"/>
              <a:t>.  Salthill is a coastal community used to tidal flooding. There are sea defences to protect the community.</a:t>
            </a:r>
            <a:r>
              <a:rPr lang="en-US" altLang="en-US" baseline="0" dirty="0" smtClean="0"/>
              <a:t> But some large waves can break over sea defences causing coastal flooding. A good example of this can be seen through multiple images of the 2013-2014 Winter Storms in Ireland. Discuss with your students the impact of coastal flooding, where does the flood recede to. Introduce the idea of coastal defence structures.</a:t>
            </a:r>
            <a:endParaRPr lang="en-US" alt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cs typeface="Arial" charset="0"/>
              </a:defRPr>
            </a:lvl1pPr>
            <a:lvl2pPr marL="742950" indent="-285750">
              <a:defRPr sz="1200">
                <a:solidFill>
                  <a:schemeClr val="tx1"/>
                </a:solidFill>
                <a:latin typeface="Arial" charset="0"/>
                <a:cs typeface="Arial" charset="0"/>
              </a:defRPr>
            </a:lvl2pPr>
            <a:lvl3pPr marL="1143000" indent="-228600">
              <a:defRPr sz="1200">
                <a:solidFill>
                  <a:schemeClr val="tx1"/>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fld id="{AD8FC464-AC78-4541-BB92-1B301226AB54}" type="slidenum">
              <a:rPr lang="en-GB" altLang="en-US" smtClean="0"/>
              <a:pPr/>
              <a:t>9</a:t>
            </a:fld>
            <a:endParaRPr lang="en-GB" alt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dirty="0" smtClean="0"/>
              <a:t>Flood defences and sea defences can be discussed</a:t>
            </a:r>
            <a:r>
              <a:rPr lang="en-US" altLang="en-US" baseline="0" dirty="0" smtClean="0"/>
              <a:t> through a variety of avenues. Students can discuss the shape of the structure, the strength the engineers need to build, how water moves around the structure, the materials used to make the structure. Students can discuss forces and the transfer of energy. Do the structures ‘break up’ or ‘dissipate’ the energy, do the structures reflect the energy back out. Discuss the height of structures such as sea walls. Refer back to waves, discuss historic wave heights!</a:t>
            </a:r>
            <a:endParaRPr lang="en-US" alt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5B865F2B-0F07-4643-A121-C8E265A17055}" type="datetimeFigureOut">
              <a:rPr lang="en-IE" smtClean="0"/>
              <a:pPr/>
              <a:t>19/09/2015</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0971EA8F-1BFE-487E-BA78-BD9EF55E58DB}" type="slidenum">
              <a:rPr lang="en-IE" smtClean="0"/>
              <a:pPr/>
              <a:t>‹#›</a:t>
            </a:fld>
            <a:endParaRPr lang="en-IE" dirty="0"/>
          </a:p>
        </p:txBody>
      </p:sp>
    </p:spTree>
    <p:extLst>
      <p:ext uri="{BB962C8B-B14F-4D97-AF65-F5344CB8AC3E}">
        <p14:creationId xmlns="" xmlns:p14="http://schemas.microsoft.com/office/powerpoint/2010/main" val="951486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5B865F2B-0F07-4643-A121-C8E265A17055}" type="datetimeFigureOut">
              <a:rPr lang="en-IE" smtClean="0"/>
              <a:pPr/>
              <a:t>19/09/2015</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0971EA8F-1BFE-487E-BA78-BD9EF55E58DB}" type="slidenum">
              <a:rPr lang="en-IE" smtClean="0"/>
              <a:pPr/>
              <a:t>‹#›</a:t>
            </a:fld>
            <a:endParaRPr lang="en-IE" dirty="0"/>
          </a:p>
        </p:txBody>
      </p:sp>
    </p:spTree>
    <p:extLst>
      <p:ext uri="{BB962C8B-B14F-4D97-AF65-F5344CB8AC3E}">
        <p14:creationId xmlns="" xmlns:p14="http://schemas.microsoft.com/office/powerpoint/2010/main" val="680408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5B865F2B-0F07-4643-A121-C8E265A17055}" type="datetimeFigureOut">
              <a:rPr lang="en-IE" smtClean="0"/>
              <a:pPr/>
              <a:t>19/09/2015</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0971EA8F-1BFE-487E-BA78-BD9EF55E58DB}" type="slidenum">
              <a:rPr lang="en-IE" smtClean="0"/>
              <a:pPr/>
              <a:t>‹#›</a:t>
            </a:fld>
            <a:endParaRPr lang="en-IE" dirty="0"/>
          </a:p>
        </p:txBody>
      </p:sp>
    </p:spTree>
    <p:extLst>
      <p:ext uri="{BB962C8B-B14F-4D97-AF65-F5344CB8AC3E}">
        <p14:creationId xmlns="" xmlns:p14="http://schemas.microsoft.com/office/powerpoint/2010/main" val="2734689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5B865F2B-0F07-4643-A121-C8E265A17055}" type="datetimeFigureOut">
              <a:rPr lang="en-IE" smtClean="0"/>
              <a:pPr/>
              <a:t>19/09/2015</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0971EA8F-1BFE-487E-BA78-BD9EF55E58DB}" type="slidenum">
              <a:rPr lang="en-IE" smtClean="0"/>
              <a:pPr/>
              <a:t>‹#›</a:t>
            </a:fld>
            <a:endParaRPr lang="en-IE" dirty="0"/>
          </a:p>
        </p:txBody>
      </p:sp>
    </p:spTree>
    <p:extLst>
      <p:ext uri="{BB962C8B-B14F-4D97-AF65-F5344CB8AC3E}">
        <p14:creationId xmlns="" xmlns:p14="http://schemas.microsoft.com/office/powerpoint/2010/main" val="3087473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865F2B-0F07-4643-A121-C8E265A17055}" type="datetimeFigureOut">
              <a:rPr lang="en-IE" smtClean="0"/>
              <a:pPr/>
              <a:t>19/09/2015</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0971EA8F-1BFE-487E-BA78-BD9EF55E58DB}" type="slidenum">
              <a:rPr lang="en-IE" smtClean="0"/>
              <a:pPr/>
              <a:t>‹#›</a:t>
            </a:fld>
            <a:endParaRPr lang="en-IE" dirty="0"/>
          </a:p>
        </p:txBody>
      </p:sp>
    </p:spTree>
    <p:extLst>
      <p:ext uri="{BB962C8B-B14F-4D97-AF65-F5344CB8AC3E}">
        <p14:creationId xmlns="" xmlns:p14="http://schemas.microsoft.com/office/powerpoint/2010/main" val="3959490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5B865F2B-0F07-4643-A121-C8E265A17055}" type="datetimeFigureOut">
              <a:rPr lang="en-IE" smtClean="0"/>
              <a:pPr/>
              <a:t>19/09/2015</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0971EA8F-1BFE-487E-BA78-BD9EF55E58DB}" type="slidenum">
              <a:rPr lang="en-IE" smtClean="0"/>
              <a:pPr/>
              <a:t>‹#›</a:t>
            </a:fld>
            <a:endParaRPr lang="en-IE" dirty="0"/>
          </a:p>
        </p:txBody>
      </p:sp>
    </p:spTree>
    <p:extLst>
      <p:ext uri="{BB962C8B-B14F-4D97-AF65-F5344CB8AC3E}">
        <p14:creationId xmlns="" xmlns:p14="http://schemas.microsoft.com/office/powerpoint/2010/main" val="3549496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5B865F2B-0F07-4643-A121-C8E265A17055}" type="datetimeFigureOut">
              <a:rPr lang="en-IE" smtClean="0"/>
              <a:pPr/>
              <a:t>19/09/2015</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0971EA8F-1BFE-487E-BA78-BD9EF55E58DB}" type="slidenum">
              <a:rPr lang="en-IE" smtClean="0"/>
              <a:pPr/>
              <a:t>‹#›</a:t>
            </a:fld>
            <a:endParaRPr lang="en-IE" dirty="0"/>
          </a:p>
        </p:txBody>
      </p:sp>
    </p:spTree>
    <p:extLst>
      <p:ext uri="{BB962C8B-B14F-4D97-AF65-F5344CB8AC3E}">
        <p14:creationId xmlns="" xmlns:p14="http://schemas.microsoft.com/office/powerpoint/2010/main" val="2695266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5B865F2B-0F07-4643-A121-C8E265A17055}" type="datetimeFigureOut">
              <a:rPr lang="en-IE" smtClean="0"/>
              <a:pPr/>
              <a:t>19/09/2015</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0971EA8F-1BFE-487E-BA78-BD9EF55E58DB}" type="slidenum">
              <a:rPr lang="en-IE" smtClean="0"/>
              <a:pPr/>
              <a:t>‹#›</a:t>
            </a:fld>
            <a:endParaRPr lang="en-IE" dirty="0"/>
          </a:p>
        </p:txBody>
      </p:sp>
    </p:spTree>
    <p:extLst>
      <p:ext uri="{BB962C8B-B14F-4D97-AF65-F5344CB8AC3E}">
        <p14:creationId xmlns="" xmlns:p14="http://schemas.microsoft.com/office/powerpoint/2010/main" val="452200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865F2B-0F07-4643-A121-C8E265A17055}" type="datetimeFigureOut">
              <a:rPr lang="en-IE" smtClean="0"/>
              <a:pPr/>
              <a:t>19/09/2015</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0971EA8F-1BFE-487E-BA78-BD9EF55E58DB}" type="slidenum">
              <a:rPr lang="en-IE" smtClean="0"/>
              <a:pPr/>
              <a:t>‹#›</a:t>
            </a:fld>
            <a:endParaRPr lang="en-IE" dirty="0"/>
          </a:p>
        </p:txBody>
      </p:sp>
    </p:spTree>
    <p:extLst>
      <p:ext uri="{BB962C8B-B14F-4D97-AF65-F5344CB8AC3E}">
        <p14:creationId xmlns="" xmlns:p14="http://schemas.microsoft.com/office/powerpoint/2010/main" val="1748794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865F2B-0F07-4643-A121-C8E265A17055}" type="datetimeFigureOut">
              <a:rPr lang="en-IE" smtClean="0"/>
              <a:pPr/>
              <a:t>19/09/2015</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0971EA8F-1BFE-487E-BA78-BD9EF55E58DB}" type="slidenum">
              <a:rPr lang="en-IE" smtClean="0"/>
              <a:pPr/>
              <a:t>‹#›</a:t>
            </a:fld>
            <a:endParaRPr lang="en-IE" dirty="0"/>
          </a:p>
        </p:txBody>
      </p:sp>
    </p:spTree>
    <p:extLst>
      <p:ext uri="{BB962C8B-B14F-4D97-AF65-F5344CB8AC3E}">
        <p14:creationId xmlns="" xmlns:p14="http://schemas.microsoft.com/office/powerpoint/2010/main" val="1766153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865F2B-0F07-4643-A121-C8E265A17055}" type="datetimeFigureOut">
              <a:rPr lang="en-IE" smtClean="0"/>
              <a:pPr/>
              <a:t>19/09/2015</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0971EA8F-1BFE-487E-BA78-BD9EF55E58DB}" type="slidenum">
              <a:rPr lang="en-IE" smtClean="0"/>
              <a:pPr/>
              <a:t>‹#›</a:t>
            </a:fld>
            <a:endParaRPr lang="en-IE" dirty="0"/>
          </a:p>
        </p:txBody>
      </p:sp>
    </p:spTree>
    <p:extLst>
      <p:ext uri="{BB962C8B-B14F-4D97-AF65-F5344CB8AC3E}">
        <p14:creationId xmlns="" xmlns:p14="http://schemas.microsoft.com/office/powerpoint/2010/main" val="2678435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865F2B-0F07-4643-A121-C8E265A17055}" type="datetimeFigureOut">
              <a:rPr lang="en-IE" smtClean="0"/>
              <a:pPr/>
              <a:t>19/09/2015</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71EA8F-1BFE-487E-BA78-BD9EF55E58DB}" type="slidenum">
              <a:rPr lang="en-IE" smtClean="0"/>
              <a:pPr/>
              <a:t>‹#›</a:t>
            </a:fld>
            <a:endParaRPr lang="en-IE" dirty="0"/>
          </a:p>
        </p:txBody>
      </p:sp>
    </p:spTree>
    <p:extLst>
      <p:ext uri="{BB962C8B-B14F-4D97-AF65-F5344CB8AC3E}">
        <p14:creationId xmlns="" xmlns:p14="http://schemas.microsoft.com/office/powerpoint/2010/main" val="11956827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xfrm>
            <a:off x="457200" y="6356351"/>
            <a:ext cx="4618856" cy="357187"/>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cs typeface="Arial" charset="0"/>
              </a:defRPr>
            </a:lvl1pPr>
            <a:lvl2pPr>
              <a:defRPr sz="2800">
                <a:solidFill>
                  <a:schemeClr val="tx1"/>
                </a:solidFill>
                <a:latin typeface="Arial" charset="0"/>
                <a:cs typeface="Arial" charset="0"/>
              </a:defRPr>
            </a:lvl2pPr>
            <a:lvl3pPr>
              <a:defRPr sz="2400">
                <a:solidFill>
                  <a:schemeClr val="tx1"/>
                </a:solidFill>
                <a:latin typeface="Arial" charset="0"/>
                <a:cs typeface="Arial" charset="0"/>
              </a:defRPr>
            </a:lvl3pPr>
            <a:lvl4pPr>
              <a:defRPr sz="2000">
                <a:solidFill>
                  <a:schemeClr val="tx1"/>
                </a:solidFill>
                <a:latin typeface="Arial" charset="0"/>
                <a:cs typeface="Arial" charset="0"/>
              </a:defRPr>
            </a:lvl4pPr>
            <a:lvl5pPr>
              <a:defRPr sz="2000">
                <a:solidFill>
                  <a:schemeClr val="tx1"/>
                </a:solidFill>
                <a:latin typeface="Arial" charset="0"/>
                <a:cs typeface="Arial" charset="0"/>
              </a:defRPr>
            </a:lvl5pPr>
            <a:lvl6pPr eaLnBrk="0" hangingPunct="0">
              <a:defRPr sz="2000">
                <a:solidFill>
                  <a:schemeClr val="tx1"/>
                </a:solidFill>
                <a:latin typeface="Arial" charset="0"/>
                <a:cs typeface="Arial" charset="0"/>
              </a:defRPr>
            </a:lvl6pPr>
            <a:lvl7pPr eaLnBrk="0" hangingPunct="0">
              <a:defRPr sz="2000">
                <a:solidFill>
                  <a:schemeClr val="tx1"/>
                </a:solidFill>
                <a:latin typeface="Arial" charset="0"/>
                <a:cs typeface="Arial" charset="0"/>
              </a:defRPr>
            </a:lvl7pPr>
            <a:lvl8pPr eaLnBrk="0" hangingPunct="0">
              <a:defRPr sz="2000">
                <a:solidFill>
                  <a:schemeClr val="tx1"/>
                </a:solidFill>
                <a:latin typeface="Arial" charset="0"/>
                <a:cs typeface="Arial" charset="0"/>
              </a:defRPr>
            </a:lvl8pPr>
            <a:lvl9pPr eaLnBrk="0" hangingPunct="0">
              <a:defRPr sz="2000">
                <a:solidFill>
                  <a:schemeClr val="tx1"/>
                </a:solidFill>
                <a:latin typeface="Arial" charset="0"/>
                <a:cs typeface="Arial" charset="0"/>
              </a:defRPr>
            </a:lvl9pPr>
          </a:lstStyle>
          <a:p>
            <a:r>
              <a:rPr lang="en-GB" altLang="en-US" sz="1400" dirty="0" smtClean="0"/>
              <a:t>Explorers Education Programme: </a:t>
            </a:r>
            <a:r>
              <a:rPr lang="en-IE" altLang="en-US" sz="1400" dirty="0" smtClean="0"/>
              <a:t>www.explorers.ie</a:t>
            </a:r>
            <a:endParaRPr lang="en-GB" altLang="en-US" sz="1400" dirty="0" smtClean="0"/>
          </a:p>
          <a:p>
            <a:endParaRPr lang="en-GB" altLang="en-US" sz="1400" dirty="0" smtClean="0"/>
          </a:p>
        </p:txBody>
      </p:sp>
      <p:pic>
        <p:nvPicPr>
          <p:cNvPr id="2051" name="Picture 8" descr="Explorers Education Programme Logo"/>
          <p:cNvPicPr>
            <a:picLocks noGrp="1" noChangeAspect="1" noChangeArrowheads="1"/>
          </p:cNvPicPr>
          <p:nvPr/>
        </p:nvPicPr>
        <p:blipFill>
          <a:blip r:embed="rId3" cstate="print">
            <a:extLst>
              <a:ext uri="{28A0092B-C50C-407E-A947-70E740481C1C}">
                <a14:useLocalDpi xmlns=""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52" name="Rectangle 2"/>
          <p:cNvSpPr>
            <a:spLocks noGrp="1" noChangeArrowheads="1"/>
          </p:cNvSpPr>
          <p:nvPr>
            <p:ph type="ctrTitle"/>
          </p:nvPr>
        </p:nvSpPr>
        <p:spPr>
          <a:xfrm>
            <a:off x="684213" y="549275"/>
            <a:ext cx="7772400" cy="1470025"/>
          </a:xfrm>
        </p:spPr>
        <p:txBody>
          <a:bodyPr/>
          <a:lstStyle/>
          <a:p>
            <a:pPr eaLnBrk="1" hangingPunct="1"/>
            <a:r>
              <a:rPr lang="en-IE" altLang="en-US" dirty="0" smtClean="0"/>
              <a:t>Flooding &amp; Coastal Communities</a:t>
            </a:r>
            <a:endParaRPr lang="en-GB" altLang="en-US" dirty="0" smtClean="0"/>
          </a:p>
        </p:txBody>
      </p:sp>
      <p:pic>
        <p:nvPicPr>
          <p:cNvPr id="2053" name="Picture 1"/>
          <p:cNvPicPr>
            <a:picLocks noChangeAspect="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898650" y="1989138"/>
            <a:ext cx="5346700" cy="3779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7110469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xfrm>
            <a:off x="457200" y="6356351"/>
            <a:ext cx="4618856" cy="357187"/>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cs typeface="Arial" charset="0"/>
              </a:defRPr>
            </a:lvl1pPr>
            <a:lvl2pPr>
              <a:defRPr sz="2800">
                <a:solidFill>
                  <a:schemeClr val="tx1"/>
                </a:solidFill>
                <a:latin typeface="Arial" charset="0"/>
                <a:cs typeface="Arial" charset="0"/>
              </a:defRPr>
            </a:lvl2pPr>
            <a:lvl3pPr>
              <a:defRPr sz="2400">
                <a:solidFill>
                  <a:schemeClr val="tx1"/>
                </a:solidFill>
                <a:latin typeface="Arial" charset="0"/>
                <a:cs typeface="Arial" charset="0"/>
              </a:defRPr>
            </a:lvl3pPr>
            <a:lvl4pPr>
              <a:defRPr sz="2000">
                <a:solidFill>
                  <a:schemeClr val="tx1"/>
                </a:solidFill>
                <a:latin typeface="Arial" charset="0"/>
                <a:cs typeface="Arial" charset="0"/>
              </a:defRPr>
            </a:lvl4pPr>
            <a:lvl5pPr>
              <a:defRPr sz="2000">
                <a:solidFill>
                  <a:schemeClr val="tx1"/>
                </a:solidFill>
                <a:latin typeface="Arial" charset="0"/>
                <a:cs typeface="Arial" charset="0"/>
              </a:defRPr>
            </a:lvl5pPr>
            <a:lvl6pPr eaLnBrk="0" hangingPunct="0">
              <a:defRPr sz="2000">
                <a:solidFill>
                  <a:schemeClr val="tx1"/>
                </a:solidFill>
                <a:latin typeface="Arial" charset="0"/>
                <a:cs typeface="Arial" charset="0"/>
              </a:defRPr>
            </a:lvl6pPr>
            <a:lvl7pPr eaLnBrk="0" hangingPunct="0">
              <a:defRPr sz="2000">
                <a:solidFill>
                  <a:schemeClr val="tx1"/>
                </a:solidFill>
                <a:latin typeface="Arial" charset="0"/>
                <a:cs typeface="Arial" charset="0"/>
              </a:defRPr>
            </a:lvl7pPr>
            <a:lvl8pPr eaLnBrk="0" hangingPunct="0">
              <a:defRPr sz="2000">
                <a:solidFill>
                  <a:schemeClr val="tx1"/>
                </a:solidFill>
                <a:latin typeface="Arial" charset="0"/>
                <a:cs typeface="Arial" charset="0"/>
              </a:defRPr>
            </a:lvl8pPr>
            <a:lvl9pPr eaLnBrk="0" hangingPunct="0">
              <a:defRPr sz="2000">
                <a:solidFill>
                  <a:schemeClr val="tx1"/>
                </a:solidFill>
                <a:latin typeface="Arial" charset="0"/>
                <a:cs typeface="Arial" charset="0"/>
              </a:defRPr>
            </a:lvl9pPr>
          </a:lstStyle>
          <a:p>
            <a:r>
              <a:rPr lang="en-GB" altLang="en-US" sz="1400" dirty="0" smtClean="0"/>
              <a:t>Explorers Education Programme: </a:t>
            </a:r>
            <a:r>
              <a:rPr lang="en-IE" altLang="en-US" sz="1400" dirty="0" smtClean="0"/>
              <a:t>www.explorers.ie</a:t>
            </a:r>
            <a:endParaRPr lang="en-GB" altLang="en-US" sz="1400" dirty="0" smtClean="0"/>
          </a:p>
          <a:p>
            <a:endParaRPr lang="en-GB" altLang="en-US" sz="1400" dirty="0" smtClean="0"/>
          </a:p>
        </p:txBody>
      </p:sp>
      <p:pic>
        <p:nvPicPr>
          <p:cNvPr id="2051" name="Picture 8" descr="Explorers Education Programme Logo"/>
          <p:cNvPicPr>
            <a:picLocks noGrp="1" noChangeAspect="1" noChangeArrowheads="1"/>
          </p:cNvPicPr>
          <p:nvPr/>
        </p:nvPicPr>
        <p:blipFill>
          <a:blip r:embed="rId3" cstate="print">
            <a:extLst>
              <a:ext uri="{28A0092B-C50C-407E-A947-70E740481C1C}">
                <a14:useLocalDpi xmlns=""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p:cNvSpPr/>
          <p:nvPr/>
        </p:nvSpPr>
        <p:spPr>
          <a:xfrm>
            <a:off x="566145" y="895553"/>
            <a:ext cx="4572000" cy="707886"/>
          </a:xfrm>
          <a:prstGeom prst="rect">
            <a:avLst/>
          </a:prstGeom>
        </p:spPr>
        <p:txBody>
          <a:bodyPr>
            <a:spAutoFit/>
          </a:bodyPr>
          <a:lstStyle/>
          <a:p>
            <a:r>
              <a:rPr lang="en-IE" sz="2000" b="1" dirty="0" smtClean="0">
                <a:solidFill>
                  <a:schemeClr val="tx2"/>
                </a:solidFill>
                <a:latin typeface="Arial" pitchFamily="34" charset="0"/>
                <a:cs typeface="Arial" pitchFamily="34" charset="0"/>
              </a:rPr>
              <a:t>Flood Defences</a:t>
            </a:r>
          </a:p>
          <a:p>
            <a:endParaRPr lang="en-IE" sz="2000" b="1" dirty="0" smtClean="0">
              <a:solidFill>
                <a:schemeClr val="tx2"/>
              </a:solidFill>
              <a:latin typeface="Arial" pitchFamily="34" charset="0"/>
              <a:cs typeface="Arial" pitchFamily="34" charset="0"/>
            </a:endParaRPr>
          </a:p>
        </p:txBody>
      </p:sp>
      <p:pic>
        <p:nvPicPr>
          <p:cNvPr id="7" name="Picture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69513" y="3789799"/>
            <a:ext cx="3491881" cy="2095129"/>
          </a:xfrm>
          <a:prstGeom prst="rect">
            <a:avLst/>
          </a:prstGeom>
        </p:spPr>
      </p:pic>
      <p:pic>
        <p:nvPicPr>
          <p:cNvPr id="8" name="Picture 7"/>
          <p:cNvPicPr>
            <a:picLocks noChangeAspect="1"/>
          </p:cNvPicPr>
          <p:nvPr/>
        </p:nvPicPr>
        <p:blipFill rotWithShape="1">
          <a:blip r:embed="rId5" cstate="print">
            <a:extLst>
              <a:ext uri="{28A0092B-C50C-407E-A947-70E740481C1C}">
                <a14:useLocalDpi xmlns="" xmlns:a14="http://schemas.microsoft.com/office/drawing/2010/main" val="0"/>
              </a:ext>
            </a:extLst>
          </a:blip>
          <a:srcRect r="37860"/>
          <a:stretch/>
        </p:blipFill>
        <p:spPr>
          <a:xfrm>
            <a:off x="4211959" y="3789799"/>
            <a:ext cx="2312635" cy="2095129"/>
          </a:xfrm>
          <a:prstGeom prst="rect">
            <a:avLst/>
          </a:prstGeom>
        </p:spPr>
      </p:pic>
      <p:pic>
        <p:nvPicPr>
          <p:cNvPr id="9" name="Picture 8"/>
          <p:cNvPicPr>
            <a:picLocks noChangeAspect="1"/>
          </p:cNvPicPr>
          <p:nvPr/>
        </p:nvPicPr>
        <p:blipFill rotWithShape="1">
          <a:blip r:embed="rId6" cstate="print">
            <a:extLst>
              <a:ext uri="{28A0092B-C50C-407E-A947-70E740481C1C}">
                <a14:useLocalDpi xmlns="" xmlns:a14="http://schemas.microsoft.com/office/drawing/2010/main" val="0"/>
              </a:ext>
            </a:extLst>
          </a:blip>
          <a:srcRect t="14706" r="29848" b="19010"/>
          <a:stretch/>
        </p:blipFill>
        <p:spPr>
          <a:xfrm>
            <a:off x="540717" y="1412775"/>
            <a:ext cx="3520677" cy="2215519"/>
          </a:xfrm>
          <a:prstGeom prst="rect">
            <a:avLst/>
          </a:prstGeom>
        </p:spPr>
      </p:pic>
      <p:pic>
        <p:nvPicPr>
          <p:cNvPr id="3" name="Picture 2"/>
          <p:cNvPicPr>
            <a:picLocks noChangeAspect="1"/>
          </p:cNvPicPr>
          <p:nvPr/>
        </p:nvPicPr>
        <p:blipFill rotWithShape="1">
          <a:blip r:embed="rId7" cstate="print">
            <a:extLst>
              <a:ext uri="{28A0092B-C50C-407E-A947-70E740481C1C}">
                <a14:useLocalDpi xmlns="" xmlns:a14="http://schemas.microsoft.com/office/drawing/2010/main" val="0"/>
              </a:ext>
            </a:extLst>
          </a:blip>
          <a:srcRect b="43331"/>
          <a:stretch/>
        </p:blipFill>
        <p:spPr>
          <a:xfrm>
            <a:off x="4235117" y="1338463"/>
            <a:ext cx="2289477" cy="2306561"/>
          </a:xfrm>
          <a:prstGeom prst="rect">
            <a:avLst/>
          </a:prstGeom>
        </p:spPr>
      </p:pic>
    </p:spTree>
    <p:extLst>
      <p:ext uri="{BB962C8B-B14F-4D97-AF65-F5344CB8AC3E}">
        <p14:creationId xmlns="" xmlns:p14="http://schemas.microsoft.com/office/powerpoint/2010/main" val="2327307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xfrm>
            <a:off x="457200" y="6356351"/>
            <a:ext cx="4618856" cy="357187"/>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cs typeface="Arial" charset="0"/>
              </a:defRPr>
            </a:lvl1pPr>
            <a:lvl2pPr>
              <a:defRPr sz="2800">
                <a:solidFill>
                  <a:schemeClr val="tx1"/>
                </a:solidFill>
                <a:latin typeface="Arial" charset="0"/>
                <a:cs typeface="Arial" charset="0"/>
              </a:defRPr>
            </a:lvl2pPr>
            <a:lvl3pPr>
              <a:defRPr sz="2400">
                <a:solidFill>
                  <a:schemeClr val="tx1"/>
                </a:solidFill>
                <a:latin typeface="Arial" charset="0"/>
                <a:cs typeface="Arial" charset="0"/>
              </a:defRPr>
            </a:lvl3pPr>
            <a:lvl4pPr>
              <a:defRPr sz="2000">
                <a:solidFill>
                  <a:schemeClr val="tx1"/>
                </a:solidFill>
                <a:latin typeface="Arial" charset="0"/>
                <a:cs typeface="Arial" charset="0"/>
              </a:defRPr>
            </a:lvl4pPr>
            <a:lvl5pPr>
              <a:defRPr sz="2000">
                <a:solidFill>
                  <a:schemeClr val="tx1"/>
                </a:solidFill>
                <a:latin typeface="Arial" charset="0"/>
                <a:cs typeface="Arial" charset="0"/>
              </a:defRPr>
            </a:lvl5pPr>
            <a:lvl6pPr eaLnBrk="0" hangingPunct="0">
              <a:defRPr sz="2000">
                <a:solidFill>
                  <a:schemeClr val="tx1"/>
                </a:solidFill>
                <a:latin typeface="Arial" charset="0"/>
                <a:cs typeface="Arial" charset="0"/>
              </a:defRPr>
            </a:lvl6pPr>
            <a:lvl7pPr eaLnBrk="0" hangingPunct="0">
              <a:defRPr sz="2000">
                <a:solidFill>
                  <a:schemeClr val="tx1"/>
                </a:solidFill>
                <a:latin typeface="Arial" charset="0"/>
                <a:cs typeface="Arial" charset="0"/>
              </a:defRPr>
            </a:lvl7pPr>
            <a:lvl8pPr eaLnBrk="0" hangingPunct="0">
              <a:defRPr sz="2000">
                <a:solidFill>
                  <a:schemeClr val="tx1"/>
                </a:solidFill>
                <a:latin typeface="Arial" charset="0"/>
                <a:cs typeface="Arial" charset="0"/>
              </a:defRPr>
            </a:lvl8pPr>
            <a:lvl9pPr eaLnBrk="0" hangingPunct="0">
              <a:defRPr sz="2000">
                <a:solidFill>
                  <a:schemeClr val="tx1"/>
                </a:solidFill>
                <a:latin typeface="Arial" charset="0"/>
                <a:cs typeface="Arial" charset="0"/>
              </a:defRPr>
            </a:lvl9pPr>
          </a:lstStyle>
          <a:p>
            <a:r>
              <a:rPr lang="en-GB" altLang="en-US" sz="1400" dirty="0" smtClean="0"/>
              <a:t>Explorers Education Programme: </a:t>
            </a:r>
            <a:r>
              <a:rPr lang="en-IE" altLang="en-US" sz="1400" dirty="0" smtClean="0"/>
              <a:t>www.explorers.ie</a:t>
            </a:r>
            <a:endParaRPr lang="en-GB" altLang="en-US" sz="1400" dirty="0" smtClean="0"/>
          </a:p>
          <a:p>
            <a:endParaRPr lang="en-GB" altLang="en-US" sz="1400" dirty="0" smtClean="0"/>
          </a:p>
        </p:txBody>
      </p:sp>
      <p:pic>
        <p:nvPicPr>
          <p:cNvPr id="2051" name="Picture 8" descr="Explorers Education Programme Logo"/>
          <p:cNvPicPr>
            <a:picLocks noGrp="1" noChangeAspect="1" noChangeArrowheads="1"/>
          </p:cNvPicPr>
          <p:nvPr/>
        </p:nvPicPr>
        <p:blipFill>
          <a:blip r:embed="rId3" cstate="print">
            <a:extLst>
              <a:ext uri="{28A0092B-C50C-407E-A947-70E740481C1C}">
                <a14:useLocalDpi xmlns=""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p:cNvSpPr/>
          <p:nvPr/>
        </p:nvSpPr>
        <p:spPr>
          <a:xfrm>
            <a:off x="899592" y="548680"/>
            <a:ext cx="4572000" cy="707886"/>
          </a:xfrm>
          <a:prstGeom prst="rect">
            <a:avLst/>
          </a:prstGeom>
        </p:spPr>
        <p:txBody>
          <a:bodyPr>
            <a:spAutoFit/>
          </a:bodyPr>
          <a:lstStyle/>
          <a:p>
            <a:r>
              <a:rPr lang="en-IE" sz="2000" b="1" dirty="0" smtClean="0">
                <a:solidFill>
                  <a:schemeClr val="tx2"/>
                </a:solidFill>
                <a:latin typeface="Arial" pitchFamily="34" charset="0"/>
                <a:cs typeface="Arial" pitchFamily="34" charset="0"/>
              </a:rPr>
              <a:t>What else influences flooding?</a:t>
            </a:r>
          </a:p>
          <a:p>
            <a:endParaRPr lang="en-IE" sz="2000" b="1" dirty="0" smtClean="0">
              <a:solidFill>
                <a:schemeClr val="tx2"/>
              </a:solidFill>
              <a:latin typeface="Arial" pitchFamily="34" charset="0"/>
              <a:cs typeface="Arial" pitchFamily="34" charset="0"/>
            </a:endParaRPr>
          </a:p>
        </p:txBody>
      </p:sp>
      <p:sp>
        <p:nvSpPr>
          <p:cNvPr id="2" name="Rectangle 1"/>
          <p:cNvSpPr/>
          <p:nvPr/>
        </p:nvSpPr>
        <p:spPr>
          <a:xfrm>
            <a:off x="971600" y="980728"/>
            <a:ext cx="7057405" cy="5324535"/>
          </a:xfrm>
          <a:prstGeom prst="rect">
            <a:avLst/>
          </a:prstGeom>
        </p:spPr>
        <p:txBody>
          <a:bodyPr wrap="square">
            <a:spAutoFit/>
          </a:bodyPr>
          <a:lstStyle/>
          <a:p>
            <a:r>
              <a:rPr lang="en-IE" sz="2000" dirty="0" smtClean="0"/>
              <a:t>Unfortunately in some areas, the </a:t>
            </a:r>
            <a:r>
              <a:rPr lang="en-IE" sz="2000" b="1" dirty="0" smtClean="0"/>
              <a:t>human impact </a:t>
            </a:r>
            <a:r>
              <a:rPr lang="en-IE" sz="2000" dirty="0" smtClean="0"/>
              <a:t>has </a:t>
            </a:r>
            <a:r>
              <a:rPr lang="en-IE" sz="2000" b="1" dirty="0" smtClean="0"/>
              <a:t>increased the risk of flooding</a:t>
            </a:r>
            <a:r>
              <a:rPr lang="en-IE" sz="2000" dirty="0" smtClean="0"/>
              <a:t>. This is due to:</a:t>
            </a:r>
          </a:p>
          <a:p>
            <a:endParaRPr lang="en-IE" sz="2000" dirty="0" smtClean="0"/>
          </a:p>
          <a:p>
            <a:pPr marL="285750" indent="-285750">
              <a:buFont typeface="Arial" pitchFamily="34" charset="0"/>
              <a:buChar char="•"/>
            </a:pPr>
            <a:r>
              <a:rPr lang="en-IE" sz="2000" b="1" dirty="0" smtClean="0"/>
              <a:t>Clearing of land and trees</a:t>
            </a:r>
            <a:r>
              <a:rPr lang="en-IE" sz="2000" dirty="0" smtClean="0"/>
              <a:t>. Trees have immense root systems which soak up water and root the soil together. </a:t>
            </a:r>
          </a:p>
          <a:p>
            <a:pPr marL="285750" indent="-285750"/>
            <a:endParaRPr lang="en-IE" sz="2000" dirty="0" smtClean="0"/>
          </a:p>
          <a:p>
            <a:pPr marL="285750" indent="-285750">
              <a:buFont typeface="Arial" pitchFamily="34" charset="0"/>
              <a:buChar char="•"/>
            </a:pPr>
            <a:r>
              <a:rPr lang="en-IE" sz="2000" b="1" dirty="0" smtClean="0"/>
              <a:t>Urbanisation</a:t>
            </a:r>
            <a:r>
              <a:rPr lang="en-IE" sz="2000" dirty="0" smtClean="0"/>
              <a:t>. When we build roads, buildings and car parks we cover the natural land . Water soaks into the land through the soil and permeable rock . Concreted areas do not provide areas for water to soak away. Without correct drainage and during heavy rainfall events these areas are prone to flooding.</a:t>
            </a:r>
          </a:p>
          <a:p>
            <a:pPr marL="285750" indent="-285750"/>
            <a:endParaRPr lang="en-IE" sz="2000" dirty="0" smtClean="0"/>
          </a:p>
          <a:p>
            <a:pPr marL="285750" indent="-285750">
              <a:buFont typeface="Arial" pitchFamily="34" charset="0"/>
              <a:buChar char="•"/>
            </a:pPr>
            <a:r>
              <a:rPr lang="en-IE" sz="2000" dirty="0" smtClean="0"/>
              <a:t>Damage to </a:t>
            </a:r>
            <a:r>
              <a:rPr lang="en-IE" sz="2000" b="1" dirty="0" smtClean="0"/>
              <a:t>natural defence structures </a:t>
            </a:r>
            <a:r>
              <a:rPr lang="en-IE" sz="2000" dirty="0" smtClean="0"/>
              <a:t>such as dunes and beaches. Dunes act as a ‘shock absorber’ reducing the impact of large storms and waves. By removing sand or trekking through dune systems, their natural ability to protect the land behind is reduced.</a:t>
            </a:r>
          </a:p>
        </p:txBody>
      </p:sp>
    </p:spTree>
    <p:extLst>
      <p:ext uri="{BB962C8B-B14F-4D97-AF65-F5344CB8AC3E}">
        <p14:creationId xmlns="" xmlns:p14="http://schemas.microsoft.com/office/powerpoint/2010/main" val="34044749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xfrm>
            <a:off x="457200" y="6356351"/>
            <a:ext cx="4618856" cy="357187"/>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cs typeface="Arial" charset="0"/>
              </a:defRPr>
            </a:lvl1pPr>
            <a:lvl2pPr>
              <a:defRPr sz="2800">
                <a:solidFill>
                  <a:schemeClr val="tx1"/>
                </a:solidFill>
                <a:latin typeface="Arial" charset="0"/>
                <a:cs typeface="Arial" charset="0"/>
              </a:defRPr>
            </a:lvl2pPr>
            <a:lvl3pPr>
              <a:defRPr sz="2400">
                <a:solidFill>
                  <a:schemeClr val="tx1"/>
                </a:solidFill>
                <a:latin typeface="Arial" charset="0"/>
                <a:cs typeface="Arial" charset="0"/>
              </a:defRPr>
            </a:lvl3pPr>
            <a:lvl4pPr>
              <a:defRPr sz="2000">
                <a:solidFill>
                  <a:schemeClr val="tx1"/>
                </a:solidFill>
                <a:latin typeface="Arial" charset="0"/>
                <a:cs typeface="Arial" charset="0"/>
              </a:defRPr>
            </a:lvl4pPr>
            <a:lvl5pPr>
              <a:defRPr sz="2000">
                <a:solidFill>
                  <a:schemeClr val="tx1"/>
                </a:solidFill>
                <a:latin typeface="Arial" charset="0"/>
                <a:cs typeface="Arial" charset="0"/>
              </a:defRPr>
            </a:lvl5pPr>
            <a:lvl6pPr eaLnBrk="0" hangingPunct="0">
              <a:defRPr sz="2000">
                <a:solidFill>
                  <a:schemeClr val="tx1"/>
                </a:solidFill>
                <a:latin typeface="Arial" charset="0"/>
                <a:cs typeface="Arial" charset="0"/>
              </a:defRPr>
            </a:lvl6pPr>
            <a:lvl7pPr eaLnBrk="0" hangingPunct="0">
              <a:defRPr sz="2000">
                <a:solidFill>
                  <a:schemeClr val="tx1"/>
                </a:solidFill>
                <a:latin typeface="Arial" charset="0"/>
                <a:cs typeface="Arial" charset="0"/>
              </a:defRPr>
            </a:lvl7pPr>
            <a:lvl8pPr eaLnBrk="0" hangingPunct="0">
              <a:defRPr sz="2000">
                <a:solidFill>
                  <a:schemeClr val="tx1"/>
                </a:solidFill>
                <a:latin typeface="Arial" charset="0"/>
                <a:cs typeface="Arial" charset="0"/>
              </a:defRPr>
            </a:lvl8pPr>
            <a:lvl9pPr eaLnBrk="0" hangingPunct="0">
              <a:defRPr sz="2000">
                <a:solidFill>
                  <a:schemeClr val="tx1"/>
                </a:solidFill>
                <a:latin typeface="Arial" charset="0"/>
                <a:cs typeface="Arial" charset="0"/>
              </a:defRPr>
            </a:lvl9pPr>
          </a:lstStyle>
          <a:p>
            <a:r>
              <a:rPr lang="en-GB" altLang="en-US" sz="1400" dirty="0" smtClean="0"/>
              <a:t>Explorers Education Programme: </a:t>
            </a:r>
            <a:r>
              <a:rPr lang="en-IE" altLang="en-US" sz="1400" dirty="0" smtClean="0"/>
              <a:t>www.explorers.ie</a:t>
            </a:r>
            <a:endParaRPr lang="en-GB" altLang="en-US" sz="1400" dirty="0" smtClean="0"/>
          </a:p>
          <a:p>
            <a:endParaRPr lang="en-GB" altLang="en-US" sz="1400" dirty="0" smtClean="0"/>
          </a:p>
        </p:txBody>
      </p:sp>
      <p:pic>
        <p:nvPicPr>
          <p:cNvPr id="2051" name="Picture 8" descr="Explorers Education Programme Logo"/>
          <p:cNvPicPr>
            <a:picLocks noGrp="1" noChangeAspect="1" noChangeArrowheads="1"/>
          </p:cNvPicPr>
          <p:nvPr/>
        </p:nvPicPr>
        <p:blipFill>
          <a:blip r:embed="rId3" cstate="print">
            <a:extLst>
              <a:ext uri="{28A0092B-C50C-407E-A947-70E740481C1C}">
                <a14:useLocalDpi xmlns=""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3"/>
          <p:cNvSpPr txBox="1"/>
          <p:nvPr/>
        </p:nvSpPr>
        <p:spPr>
          <a:xfrm>
            <a:off x="827584" y="908720"/>
            <a:ext cx="7057405" cy="4247317"/>
          </a:xfrm>
          <a:prstGeom prst="rect">
            <a:avLst/>
          </a:prstGeom>
          <a:noFill/>
        </p:spPr>
        <p:txBody>
          <a:bodyPr wrap="square" rtlCol="0">
            <a:spAutoFit/>
          </a:bodyPr>
          <a:lstStyle/>
          <a:p>
            <a:r>
              <a:rPr lang="en-IE" b="1" dirty="0" smtClean="0">
                <a:solidFill>
                  <a:schemeClr val="tx2"/>
                </a:solidFill>
                <a:latin typeface="Arial" pitchFamily="34" charset="0"/>
                <a:cs typeface="Arial" pitchFamily="34" charset="0"/>
              </a:rPr>
              <a:t>For further exploration on this topic search the following:</a:t>
            </a:r>
          </a:p>
          <a:p>
            <a:endParaRPr lang="en-IE" dirty="0" smtClean="0">
              <a:latin typeface="Arial" pitchFamily="34" charset="0"/>
              <a:cs typeface="Arial" pitchFamily="34" charset="0"/>
            </a:endParaRPr>
          </a:p>
          <a:p>
            <a:pPr marL="285750" indent="-285750">
              <a:buFont typeface="Arial" pitchFamily="34" charset="0"/>
              <a:buChar char="•"/>
            </a:pPr>
            <a:r>
              <a:rPr lang="en-IE" dirty="0" smtClean="0">
                <a:latin typeface="Arial" pitchFamily="34" charset="0"/>
                <a:cs typeface="Arial" pitchFamily="34" charset="0"/>
              </a:rPr>
              <a:t>NOAA National Weather Service (Keywords: Storm surge, Storm tide, Coastal inundation)</a:t>
            </a:r>
          </a:p>
          <a:p>
            <a:pPr marL="285750" indent="-285750">
              <a:buFont typeface="Arial" pitchFamily="34" charset="0"/>
              <a:buChar char="•"/>
            </a:pPr>
            <a:r>
              <a:rPr lang="en-IE" dirty="0" smtClean="0">
                <a:latin typeface="Arial" pitchFamily="34" charset="0"/>
                <a:cs typeface="Arial" pitchFamily="34" charset="0"/>
              </a:rPr>
              <a:t>The Climate Institute</a:t>
            </a:r>
          </a:p>
          <a:p>
            <a:pPr marL="285750" indent="-285750">
              <a:buFont typeface="Arial" pitchFamily="34" charset="0"/>
              <a:buChar char="•"/>
            </a:pPr>
            <a:r>
              <a:rPr lang="en-IE" dirty="0" smtClean="0">
                <a:latin typeface="Arial" pitchFamily="34" charset="0"/>
                <a:cs typeface="Arial" pitchFamily="34" charset="0"/>
              </a:rPr>
              <a:t>Harnessing the Ocean’s energy through wave and tidal energy</a:t>
            </a:r>
          </a:p>
          <a:p>
            <a:pPr marL="285750" indent="-285750">
              <a:buFont typeface="Arial" pitchFamily="34" charset="0"/>
              <a:buChar char="•"/>
            </a:pPr>
            <a:r>
              <a:rPr lang="en-IE" dirty="0" smtClean="0">
                <a:latin typeface="Arial" pitchFamily="34" charset="0"/>
                <a:cs typeface="Arial" pitchFamily="34" charset="0"/>
              </a:rPr>
              <a:t>Sea level rise and the impact on our coast</a:t>
            </a:r>
          </a:p>
          <a:p>
            <a:pPr marL="285750" indent="-285750">
              <a:buFont typeface="Arial" pitchFamily="34" charset="0"/>
              <a:buChar char="•"/>
            </a:pPr>
            <a:r>
              <a:rPr lang="en-IE" dirty="0" smtClean="0">
                <a:latin typeface="Arial" pitchFamily="34" charset="0"/>
                <a:cs typeface="Arial" pitchFamily="34" charset="0"/>
              </a:rPr>
              <a:t>The Thames Barrier</a:t>
            </a:r>
          </a:p>
          <a:p>
            <a:endParaRPr lang="en-IE" dirty="0" smtClean="0">
              <a:latin typeface="Arial" pitchFamily="34" charset="0"/>
              <a:cs typeface="Arial" pitchFamily="34" charset="0"/>
            </a:endParaRPr>
          </a:p>
          <a:p>
            <a:endParaRPr lang="en-IE" dirty="0" smtClean="0">
              <a:latin typeface="Arial" pitchFamily="34" charset="0"/>
              <a:cs typeface="Arial" pitchFamily="34" charset="0"/>
            </a:endParaRPr>
          </a:p>
          <a:p>
            <a:r>
              <a:rPr lang="en-IE" dirty="0" smtClean="0">
                <a:latin typeface="Arial" pitchFamily="34" charset="0"/>
                <a:cs typeface="Arial" pitchFamily="34" charset="0"/>
              </a:rPr>
              <a:t>Some images portraying the power of the sea:</a:t>
            </a:r>
          </a:p>
          <a:p>
            <a:r>
              <a:rPr lang="en-IE" dirty="0" smtClean="0">
                <a:latin typeface="Arial" pitchFamily="34" charset="0"/>
                <a:cs typeface="Arial" pitchFamily="34" charset="0"/>
              </a:rPr>
              <a:t>La Jument Lighthouse, Photographer:  Jean Guichard</a:t>
            </a:r>
          </a:p>
          <a:p>
            <a:r>
              <a:rPr lang="en-IE" dirty="0" smtClean="0">
                <a:latin typeface="Arial" pitchFamily="34" charset="0"/>
                <a:cs typeface="Arial" pitchFamily="34" charset="0"/>
              </a:rPr>
              <a:t>A storm in Lahinch, Photographer: George Karbus</a:t>
            </a:r>
          </a:p>
          <a:p>
            <a:r>
              <a:rPr lang="en-IE" dirty="0" smtClean="0">
                <a:latin typeface="Arial" pitchFamily="34" charset="0"/>
                <a:cs typeface="Arial" pitchFamily="34" charset="0"/>
              </a:rPr>
              <a:t>The 100 foot wave, Nazare ,Portugal.</a:t>
            </a:r>
          </a:p>
          <a:p>
            <a:endParaRPr lang="en-IE" dirty="0"/>
          </a:p>
        </p:txBody>
      </p:sp>
    </p:spTree>
    <p:extLst>
      <p:ext uri="{BB962C8B-B14F-4D97-AF65-F5344CB8AC3E}">
        <p14:creationId xmlns="" xmlns:p14="http://schemas.microsoft.com/office/powerpoint/2010/main" val="33872182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xfrm>
            <a:off x="457200" y="6356351"/>
            <a:ext cx="4618856" cy="357187"/>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cs typeface="Arial" charset="0"/>
              </a:defRPr>
            </a:lvl1pPr>
            <a:lvl2pPr>
              <a:defRPr sz="2800">
                <a:solidFill>
                  <a:schemeClr val="tx1"/>
                </a:solidFill>
                <a:latin typeface="Arial" charset="0"/>
                <a:cs typeface="Arial" charset="0"/>
              </a:defRPr>
            </a:lvl2pPr>
            <a:lvl3pPr>
              <a:defRPr sz="2400">
                <a:solidFill>
                  <a:schemeClr val="tx1"/>
                </a:solidFill>
                <a:latin typeface="Arial" charset="0"/>
                <a:cs typeface="Arial" charset="0"/>
              </a:defRPr>
            </a:lvl3pPr>
            <a:lvl4pPr>
              <a:defRPr sz="2000">
                <a:solidFill>
                  <a:schemeClr val="tx1"/>
                </a:solidFill>
                <a:latin typeface="Arial" charset="0"/>
                <a:cs typeface="Arial" charset="0"/>
              </a:defRPr>
            </a:lvl4pPr>
            <a:lvl5pPr>
              <a:defRPr sz="2000">
                <a:solidFill>
                  <a:schemeClr val="tx1"/>
                </a:solidFill>
                <a:latin typeface="Arial" charset="0"/>
                <a:cs typeface="Arial" charset="0"/>
              </a:defRPr>
            </a:lvl5pPr>
            <a:lvl6pPr eaLnBrk="0" hangingPunct="0">
              <a:defRPr sz="2000">
                <a:solidFill>
                  <a:schemeClr val="tx1"/>
                </a:solidFill>
                <a:latin typeface="Arial" charset="0"/>
                <a:cs typeface="Arial" charset="0"/>
              </a:defRPr>
            </a:lvl6pPr>
            <a:lvl7pPr eaLnBrk="0" hangingPunct="0">
              <a:defRPr sz="2000">
                <a:solidFill>
                  <a:schemeClr val="tx1"/>
                </a:solidFill>
                <a:latin typeface="Arial" charset="0"/>
                <a:cs typeface="Arial" charset="0"/>
              </a:defRPr>
            </a:lvl7pPr>
            <a:lvl8pPr eaLnBrk="0" hangingPunct="0">
              <a:defRPr sz="2000">
                <a:solidFill>
                  <a:schemeClr val="tx1"/>
                </a:solidFill>
                <a:latin typeface="Arial" charset="0"/>
                <a:cs typeface="Arial" charset="0"/>
              </a:defRPr>
            </a:lvl8pPr>
            <a:lvl9pPr eaLnBrk="0" hangingPunct="0">
              <a:defRPr sz="2000">
                <a:solidFill>
                  <a:schemeClr val="tx1"/>
                </a:solidFill>
                <a:latin typeface="Arial" charset="0"/>
                <a:cs typeface="Arial" charset="0"/>
              </a:defRPr>
            </a:lvl9pPr>
          </a:lstStyle>
          <a:p>
            <a:r>
              <a:rPr lang="en-GB" altLang="en-US" sz="1400" dirty="0" smtClean="0"/>
              <a:t>Explorers Education Programme: </a:t>
            </a:r>
            <a:r>
              <a:rPr lang="en-IE" altLang="en-US" sz="1400" dirty="0" smtClean="0"/>
              <a:t>www.explorers.ie</a:t>
            </a:r>
            <a:endParaRPr lang="en-GB" altLang="en-US" sz="1400" dirty="0" smtClean="0"/>
          </a:p>
          <a:p>
            <a:endParaRPr lang="en-GB" altLang="en-US" sz="1400" dirty="0" smtClean="0"/>
          </a:p>
        </p:txBody>
      </p:sp>
      <p:pic>
        <p:nvPicPr>
          <p:cNvPr id="2051" name="Picture 8" descr="Explorers Education Programme Logo"/>
          <p:cNvPicPr>
            <a:picLocks noGrp="1" noChangeAspect="1" noChangeArrowheads="1"/>
          </p:cNvPicPr>
          <p:nvPr/>
        </p:nvPicPr>
        <p:blipFill>
          <a:blip r:embed="rId3" cstate="print">
            <a:extLst>
              <a:ext uri="{28A0092B-C50C-407E-A947-70E740481C1C}">
                <a14:useLocalDpi xmlns=""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467544" y="620688"/>
            <a:ext cx="7200800" cy="5509200"/>
          </a:xfrm>
          <a:prstGeom prst="rect">
            <a:avLst/>
          </a:prstGeom>
          <a:noFill/>
        </p:spPr>
        <p:txBody>
          <a:bodyPr wrap="square" rtlCol="0">
            <a:spAutoFit/>
          </a:bodyPr>
          <a:lstStyle/>
          <a:p>
            <a:r>
              <a:rPr lang="en-IE" sz="2000" b="1" dirty="0" smtClean="0">
                <a:solidFill>
                  <a:schemeClr val="tx2"/>
                </a:solidFill>
                <a:latin typeface="Arial" pitchFamily="34" charset="0"/>
                <a:cs typeface="Arial" pitchFamily="34" charset="0"/>
              </a:rPr>
              <a:t>What is a flood?</a:t>
            </a:r>
          </a:p>
          <a:p>
            <a:endParaRPr lang="en-IE" sz="2400" b="1" dirty="0" smtClean="0">
              <a:solidFill>
                <a:schemeClr val="tx2"/>
              </a:solidFill>
              <a:latin typeface="Arial" pitchFamily="34" charset="0"/>
              <a:cs typeface="Arial" pitchFamily="34" charset="0"/>
            </a:endParaRPr>
          </a:p>
          <a:p>
            <a:r>
              <a:rPr lang="en-IE" sz="2000" b="1" dirty="0" smtClean="0">
                <a:solidFill>
                  <a:schemeClr val="tx2"/>
                </a:solidFill>
                <a:latin typeface="Arial" pitchFamily="34" charset="0"/>
                <a:cs typeface="Arial" pitchFamily="34" charset="0"/>
              </a:rPr>
              <a:t>Why does it flood?</a:t>
            </a:r>
          </a:p>
          <a:p>
            <a:r>
              <a:rPr lang="en-IE" dirty="0" smtClean="0">
                <a:latin typeface="Arial" pitchFamily="34" charset="0"/>
                <a:cs typeface="Arial" pitchFamily="34" charset="0"/>
              </a:rPr>
              <a:t>	Where does the water come from? </a:t>
            </a:r>
          </a:p>
          <a:p>
            <a:r>
              <a:rPr lang="en-IE" dirty="0" smtClean="0">
                <a:latin typeface="Arial" pitchFamily="34" charset="0"/>
                <a:cs typeface="Arial" pitchFamily="34" charset="0"/>
              </a:rPr>
              <a:t>	The water cycle</a:t>
            </a:r>
          </a:p>
          <a:p>
            <a:r>
              <a:rPr lang="en-IE" dirty="0">
                <a:latin typeface="Arial" pitchFamily="34" charset="0"/>
                <a:cs typeface="Arial" pitchFamily="34" charset="0"/>
              </a:rPr>
              <a:t>	</a:t>
            </a:r>
            <a:r>
              <a:rPr lang="en-IE" dirty="0" smtClean="0">
                <a:latin typeface="Arial" pitchFamily="34" charset="0"/>
                <a:cs typeface="Arial" pitchFamily="34" charset="0"/>
              </a:rPr>
              <a:t>Where is water stored?</a:t>
            </a:r>
          </a:p>
          <a:p>
            <a:endParaRPr lang="en-IE" b="1" dirty="0" smtClean="0">
              <a:latin typeface="Arial" pitchFamily="34" charset="0"/>
              <a:cs typeface="Arial" pitchFamily="34" charset="0"/>
            </a:endParaRPr>
          </a:p>
          <a:p>
            <a:r>
              <a:rPr lang="en-IE" sz="2000" b="1" dirty="0" smtClean="0">
                <a:solidFill>
                  <a:schemeClr val="tx2"/>
                </a:solidFill>
                <a:latin typeface="Arial" pitchFamily="34" charset="0"/>
                <a:cs typeface="Arial" pitchFamily="34" charset="0"/>
              </a:rPr>
              <a:t>Examples of Pluvial </a:t>
            </a:r>
            <a:r>
              <a:rPr lang="en-IE" sz="2000" b="1" i="1" dirty="0" smtClean="0">
                <a:solidFill>
                  <a:schemeClr val="tx2"/>
                </a:solidFill>
                <a:latin typeface="Arial" pitchFamily="34" charset="0"/>
                <a:cs typeface="Arial" pitchFamily="34" charset="0"/>
              </a:rPr>
              <a:t>vs.</a:t>
            </a:r>
            <a:r>
              <a:rPr lang="en-IE" sz="2000" b="1" dirty="0" smtClean="0">
                <a:solidFill>
                  <a:schemeClr val="tx2"/>
                </a:solidFill>
                <a:latin typeface="Arial" pitchFamily="34" charset="0"/>
                <a:cs typeface="Arial" pitchFamily="34" charset="0"/>
              </a:rPr>
              <a:t> Coastal flooding</a:t>
            </a:r>
          </a:p>
          <a:p>
            <a:endParaRPr lang="en-IE" dirty="0" smtClean="0">
              <a:latin typeface="Arial" pitchFamily="34" charset="0"/>
              <a:cs typeface="Arial" pitchFamily="34" charset="0"/>
            </a:endParaRPr>
          </a:p>
          <a:p>
            <a:r>
              <a:rPr lang="en-IE" sz="2000" b="1" dirty="0" smtClean="0">
                <a:solidFill>
                  <a:schemeClr val="tx2"/>
                </a:solidFill>
                <a:latin typeface="Arial" pitchFamily="34" charset="0"/>
                <a:cs typeface="Arial" pitchFamily="34" charset="0"/>
              </a:rPr>
              <a:t>Impacts of flooding</a:t>
            </a:r>
          </a:p>
          <a:p>
            <a:endParaRPr lang="en-IE" sz="2000" b="1" dirty="0" smtClean="0">
              <a:solidFill>
                <a:schemeClr val="tx2"/>
              </a:solidFill>
              <a:latin typeface="Arial" pitchFamily="34" charset="0"/>
              <a:cs typeface="Arial" pitchFamily="34" charset="0"/>
            </a:endParaRPr>
          </a:p>
          <a:p>
            <a:r>
              <a:rPr lang="en-IE" sz="2000" b="1" dirty="0" smtClean="0">
                <a:solidFill>
                  <a:schemeClr val="tx2"/>
                </a:solidFill>
                <a:latin typeface="Arial" pitchFamily="34" charset="0"/>
                <a:cs typeface="Arial" pitchFamily="34" charset="0"/>
              </a:rPr>
              <a:t>Flood defences</a:t>
            </a:r>
          </a:p>
          <a:p>
            <a:endParaRPr lang="en-IE" sz="2000" b="1" dirty="0" smtClean="0">
              <a:solidFill>
                <a:schemeClr val="tx2"/>
              </a:solidFill>
              <a:latin typeface="Arial" pitchFamily="34" charset="0"/>
              <a:cs typeface="Arial" pitchFamily="34" charset="0"/>
            </a:endParaRPr>
          </a:p>
          <a:p>
            <a:r>
              <a:rPr lang="en-IE" sz="2000" b="1" dirty="0" smtClean="0">
                <a:solidFill>
                  <a:schemeClr val="tx2"/>
                </a:solidFill>
                <a:latin typeface="Arial" pitchFamily="34" charset="0"/>
                <a:cs typeface="Arial" pitchFamily="34" charset="0"/>
              </a:rPr>
              <a:t>What else influences flooding:</a:t>
            </a:r>
          </a:p>
          <a:p>
            <a:r>
              <a:rPr lang="en-IE" sz="2400" dirty="0">
                <a:solidFill>
                  <a:schemeClr val="tx2"/>
                </a:solidFill>
                <a:latin typeface="Arial" pitchFamily="34" charset="0"/>
                <a:cs typeface="Arial" pitchFamily="34" charset="0"/>
              </a:rPr>
              <a:t>	</a:t>
            </a:r>
            <a:r>
              <a:rPr lang="en-IE" dirty="0" smtClean="0">
                <a:latin typeface="Arial" pitchFamily="34" charset="0"/>
                <a:cs typeface="Arial" pitchFamily="34" charset="0"/>
              </a:rPr>
              <a:t>Human impacts</a:t>
            </a:r>
          </a:p>
          <a:p>
            <a:r>
              <a:rPr lang="en-IE" dirty="0">
                <a:latin typeface="Arial" pitchFamily="34" charset="0"/>
                <a:cs typeface="Arial" pitchFamily="34" charset="0"/>
              </a:rPr>
              <a:t>	</a:t>
            </a:r>
            <a:r>
              <a:rPr lang="en-IE" dirty="0" smtClean="0">
                <a:latin typeface="Arial" pitchFamily="34" charset="0"/>
                <a:cs typeface="Arial" pitchFamily="34" charset="0"/>
              </a:rPr>
              <a:t>Urbanisation</a:t>
            </a:r>
          </a:p>
          <a:p>
            <a:r>
              <a:rPr lang="en-IE" dirty="0" smtClean="0">
                <a:latin typeface="Arial" pitchFamily="34" charset="0"/>
                <a:cs typeface="Arial" pitchFamily="34" charset="0"/>
              </a:rPr>
              <a:t>	Deforestation</a:t>
            </a:r>
          </a:p>
          <a:p>
            <a:r>
              <a:rPr lang="en-IE" dirty="0" smtClean="0">
                <a:latin typeface="Arial" pitchFamily="34" charset="0"/>
                <a:cs typeface="Arial" pitchFamily="34" charset="0"/>
              </a:rPr>
              <a:t>	Sea level rise</a:t>
            </a:r>
            <a:endParaRPr lang="en-IE" dirty="0">
              <a:latin typeface="Arial" pitchFamily="34" charset="0"/>
              <a:cs typeface="Arial" pitchFamily="34" charset="0"/>
            </a:endParaRPr>
          </a:p>
        </p:txBody>
      </p:sp>
    </p:spTree>
    <p:extLst>
      <p:ext uri="{BB962C8B-B14F-4D97-AF65-F5344CB8AC3E}">
        <p14:creationId xmlns="" xmlns:p14="http://schemas.microsoft.com/office/powerpoint/2010/main" val="9805096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xfrm>
            <a:off x="457200" y="6356351"/>
            <a:ext cx="4618856" cy="357187"/>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cs typeface="Arial" charset="0"/>
              </a:defRPr>
            </a:lvl1pPr>
            <a:lvl2pPr>
              <a:defRPr sz="2800">
                <a:solidFill>
                  <a:schemeClr val="tx1"/>
                </a:solidFill>
                <a:latin typeface="Arial" charset="0"/>
                <a:cs typeface="Arial" charset="0"/>
              </a:defRPr>
            </a:lvl2pPr>
            <a:lvl3pPr>
              <a:defRPr sz="2400">
                <a:solidFill>
                  <a:schemeClr val="tx1"/>
                </a:solidFill>
                <a:latin typeface="Arial" charset="0"/>
                <a:cs typeface="Arial" charset="0"/>
              </a:defRPr>
            </a:lvl3pPr>
            <a:lvl4pPr>
              <a:defRPr sz="2000">
                <a:solidFill>
                  <a:schemeClr val="tx1"/>
                </a:solidFill>
                <a:latin typeface="Arial" charset="0"/>
                <a:cs typeface="Arial" charset="0"/>
              </a:defRPr>
            </a:lvl4pPr>
            <a:lvl5pPr>
              <a:defRPr sz="2000">
                <a:solidFill>
                  <a:schemeClr val="tx1"/>
                </a:solidFill>
                <a:latin typeface="Arial" charset="0"/>
                <a:cs typeface="Arial" charset="0"/>
              </a:defRPr>
            </a:lvl5pPr>
            <a:lvl6pPr eaLnBrk="0" hangingPunct="0">
              <a:defRPr sz="2000">
                <a:solidFill>
                  <a:schemeClr val="tx1"/>
                </a:solidFill>
                <a:latin typeface="Arial" charset="0"/>
                <a:cs typeface="Arial" charset="0"/>
              </a:defRPr>
            </a:lvl6pPr>
            <a:lvl7pPr eaLnBrk="0" hangingPunct="0">
              <a:defRPr sz="2000">
                <a:solidFill>
                  <a:schemeClr val="tx1"/>
                </a:solidFill>
                <a:latin typeface="Arial" charset="0"/>
                <a:cs typeface="Arial" charset="0"/>
              </a:defRPr>
            </a:lvl7pPr>
            <a:lvl8pPr eaLnBrk="0" hangingPunct="0">
              <a:defRPr sz="2000">
                <a:solidFill>
                  <a:schemeClr val="tx1"/>
                </a:solidFill>
                <a:latin typeface="Arial" charset="0"/>
                <a:cs typeface="Arial" charset="0"/>
              </a:defRPr>
            </a:lvl8pPr>
            <a:lvl9pPr eaLnBrk="0" hangingPunct="0">
              <a:defRPr sz="2000">
                <a:solidFill>
                  <a:schemeClr val="tx1"/>
                </a:solidFill>
                <a:latin typeface="Arial" charset="0"/>
                <a:cs typeface="Arial" charset="0"/>
              </a:defRPr>
            </a:lvl9pPr>
          </a:lstStyle>
          <a:p>
            <a:r>
              <a:rPr lang="en-GB" altLang="en-US" sz="1400" dirty="0" smtClean="0"/>
              <a:t>Explorers Education Programme: </a:t>
            </a:r>
            <a:r>
              <a:rPr lang="en-IE" altLang="en-US" sz="1400" dirty="0" smtClean="0"/>
              <a:t>www.explorers.ie</a:t>
            </a:r>
            <a:endParaRPr lang="en-GB" altLang="en-US" sz="1400" dirty="0" smtClean="0"/>
          </a:p>
          <a:p>
            <a:endParaRPr lang="en-GB" altLang="en-US" sz="1400" dirty="0" smtClean="0"/>
          </a:p>
        </p:txBody>
      </p:sp>
      <p:pic>
        <p:nvPicPr>
          <p:cNvPr id="2051" name="Picture 8" descr="Explorers Education Programme Logo"/>
          <p:cNvPicPr>
            <a:picLocks noGrp="1" noChangeAspect="1" noChangeArrowheads="1"/>
          </p:cNvPicPr>
          <p:nvPr/>
        </p:nvPicPr>
        <p:blipFill>
          <a:blip r:embed="rId3" cstate="print">
            <a:extLst>
              <a:ext uri="{28A0092B-C50C-407E-A947-70E740481C1C}">
                <a14:useLocalDpi xmlns=""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971600" y="875676"/>
            <a:ext cx="3715122" cy="4708981"/>
          </a:xfrm>
          <a:prstGeom prst="rect">
            <a:avLst/>
          </a:prstGeom>
          <a:noFill/>
        </p:spPr>
        <p:txBody>
          <a:bodyPr wrap="square" rtlCol="0">
            <a:spAutoFit/>
          </a:bodyPr>
          <a:lstStyle/>
          <a:p>
            <a:r>
              <a:rPr lang="en-IE" sz="2000" b="1" dirty="0" smtClean="0">
                <a:solidFill>
                  <a:schemeClr val="tx2"/>
                </a:solidFill>
                <a:latin typeface="Arial" pitchFamily="34" charset="0"/>
                <a:cs typeface="Arial" pitchFamily="34" charset="0"/>
              </a:rPr>
              <a:t>What is a flood?</a:t>
            </a:r>
          </a:p>
          <a:p>
            <a:endParaRPr lang="en-IE" sz="2000" b="1" dirty="0" smtClean="0">
              <a:solidFill>
                <a:schemeClr val="tx2"/>
              </a:solidFill>
              <a:latin typeface="Arial" pitchFamily="34" charset="0"/>
              <a:cs typeface="Arial" pitchFamily="34" charset="0"/>
            </a:endParaRPr>
          </a:p>
          <a:p>
            <a:r>
              <a:rPr lang="en-IE" sz="2000" dirty="0" smtClean="0"/>
              <a:t>Flooding is a </a:t>
            </a:r>
            <a:r>
              <a:rPr lang="en-IE" sz="2000" b="1" dirty="0" smtClean="0"/>
              <a:t>natural</a:t>
            </a:r>
            <a:r>
              <a:rPr lang="en-IE" sz="2000" dirty="0" smtClean="0"/>
              <a:t> event</a:t>
            </a:r>
          </a:p>
          <a:p>
            <a:endParaRPr lang="en-IE" sz="2000" dirty="0" smtClean="0"/>
          </a:p>
          <a:p>
            <a:r>
              <a:rPr lang="en-IE" sz="2000" dirty="0" smtClean="0"/>
              <a:t>Flooding can be caused by:</a:t>
            </a:r>
          </a:p>
          <a:p>
            <a:pPr marL="342900" indent="-342900">
              <a:buAutoNum type="arabicPeriod"/>
            </a:pPr>
            <a:r>
              <a:rPr lang="en-IE" sz="2000" dirty="0" smtClean="0"/>
              <a:t>Heavy rainfall</a:t>
            </a:r>
          </a:p>
          <a:p>
            <a:pPr marL="342900" indent="-342900">
              <a:buAutoNum type="arabicPeriod"/>
            </a:pPr>
            <a:r>
              <a:rPr lang="en-IE" sz="2000" dirty="0" smtClean="0"/>
              <a:t>Storm surges</a:t>
            </a:r>
          </a:p>
          <a:p>
            <a:pPr marL="342900" indent="-342900">
              <a:buAutoNum type="arabicPeriod"/>
            </a:pPr>
            <a:r>
              <a:rPr lang="en-IE" sz="2000" dirty="0" smtClean="0"/>
              <a:t>Very high tides</a:t>
            </a:r>
          </a:p>
          <a:p>
            <a:endParaRPr lang="en-IE" sz="2000" dirty="0" smtClean="0"/>
          </a:p>
          <a:p>
            <a:endParaRPr lang="en-IE" sz="2000" dirty="0"/>
          </a:p>
          <a:p>
            <a:r>
              <a:rPr lang="en-IE" sz="2000" dirty="0" smtClean="0"/>
              <a:t>The coast is particularly </a:t>
            </a:r>
            <a:r>
              <a:rPr lang="en-IE" sz="2000" b="1" dirty="0" smtClean="0"/>
              <a:t>vulnerable</a:t>
            </a:r>
            <a:r>
              <a:rPr lang="en-IE" sz="2000" dirty="0" smtClean="0"/>
              <a:t> to flooding as it can be effected by all three of these simultaneously.</a:t>
            </a:r>
          </a:p>
          <a:p>
            <a:endParaRPr lang="en-IE" sz="2000" dirty="0" smtClean="0"/>
          </a:p>
        </p:txBody>
      </p:sp>
      <p:pic>
        <p:nvPicPr>
          <p:cNvPr id="8" name="Picture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282803" y="3224443"/>
            <a:ext cx="3419872" cy="2279915"/>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1" name="Picture 10"/>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273447" y="1093310"/>
            <a:ext cx="3514097" cy="2342731"/>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 name="Picture 3"/>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4441771" y="2408594"/>
            <a:ext cx="2376264" cy="1585019"/>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 xmlns:p14="http://schemas.microsoft.com/office/powerpoint/2010/main" val="12900586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xfrm>
            <a:off x="457200" y="6356351"/>
            <a:ext cx="4618856" cy="357187"/>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cs typeface="Arial" charset="0"/>
              </a:defRPr>
            </a:lvl1pPr>
            <a:lvl2pPr>
              <a:defRPr sz="2800">
                <a:solidFill>
                  <a:schemeClr val="tx1"/>
                </a:solidFill>
                <a:latin typeface="Arial" charset="0"/>
                <a:cs typeface="Arial" charset="0"/>
              </a:defRPr>
            </a:lvl2pPr>
            <a:lvl3pPr>
              <a:defRPr sz="2400">
                <a:solidFill>
                  <a:schemeClr val="tx1"/>
                </a:solidFill>
                <a:latin typeface="Arial" charset="0"/>
                <a:cs typeface="Arial" charset="0"/>
              </a:defRPr>
            </a:lvl3pPr>
            <a:lvl4pPr>
              <a:defRPr sz="2000">
                <a:solidFill>
                  <a:schemeClr val="tx1"/>
                </a:solidFill>
                <a:latin typeface="Arial" charset="0"/>
                <a:cs typeface="Arial" charset="0"/>
              </a:defRPr>
            </a:lvl4pPr>
            <a:lvl5pPr>
              <a:defRPr sz="2000">
                <a:solidFill>
                  <a:schemeClr val="tx1"/>
                </a:solidFill>
                <a:latin typeface="Arial" charset="0"/>
                <a:cs typeface="Arial" charset="0"/>
              </a:defRPr>
            </a:lvl5pPr>
            <a:lvl6pPr eaLnBrk="0" hangingPunct="0">
              <a:defRPr sz="2000">
                <a:solidFill>
                  <a:schemeClr val="tx1"/>
                </a:solidFill>
                <a:latin typeface="Arial" charset="0"/>
                <a:cs typeface="Arial" charset="0"/>
              </a:defRPr>
            </a:lvl6pPr>
            <a:lvl7pPr eaLnBrk="0" hangingPunct="0">
              <a:defRPr sz="2000">
                <a:solidFill>
                  <a:schemeClr val="tx1"/>
                </a:solidFill>
                <a:latin typeface="Arial" charset="0"/>
                <a:cs typeface="Arial" charset="0"/>
              </a:defRPr>
            </a:lvl7pPr>
            <a:lvl8pPr eaLnBrk="0" hangingPunct="0">
              <a:defRPr sz="2000">
                <a:solidFill>
                  <a:schemeClr val="tx1"/>
                </a:solidFill>
                <a:latin typeface="Arial" charset="0"/>
                <a:cs typeface="Arial" charset="0"/>
              </a:defRPr>
            </a:lvl8pPr>
            <a:lvl9pPr eaLnBrk="0" hangingPunct="0">
              <a:defRPr sz="2000">
                <a:solidFill>
                  <a:schemeClr val="tx1"/>
                </a:solidFill>
                <a:latin typeface="Arial" charset="0"/>
                <a:cs typeface="Arial" charset="0"/>
              </a:defRPr>
            </a:lvl9pPr>
          </a:lstStyle>
          <a:p>
            <a:r>
              <a:rPr lang="en-GB" altLang="en-US" sz="1400" dirty="0" smtClean="0"/>
              <a:t>Explorers Education Programme: </a:t>
            </a:r>
            <a:r>
              <a:rPr lang="en-IE" altLang="en-US" sz="1400" dirty="0" smtClean="0"/>
              <a:t>www.explorers.ie</a:t>
            </a:r>
            <a:endParaRPr lang="en-GB" altLang="en-US" sz="1400" dirty="0" smtClean="0"/>
          </a:p>
          <a:p>
            <a:endParaRPr lang="en-GB" altLang="en-US" sz="1400" dirty="0" smtClean="0"/>
          </a:p>
        </p:txBody>
      </p:sp>
      <p:pic>
        <p:nvPicPr>
          <p:cNvPr id="2051" name="Picture 8" descr="Explorers Education Programme Logo"/>
          <p:cNvPicPr>
            <a:picLocks noGrp="1" noChangeAspect="1" noChangeArrowheads="1"/>
          </p:cNvPicPr>
          <p:nvPr/>
        </p:nvPicPr>
        <p:blipFill>
          <a:blip r:embed="rId3" cstate="print">
            <a:extLst>
              <a:ext uri="{28A0092B-C50C-407E-A947-70E740481C1C}">
                <a14:useLocalDpi xmlns=""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p:cNvSpPr/>
          <p:nvPr/>
        </p:nvSpPr>
        <p:spPr>
          <a:xfrm>
            <a:off x="899592" y="848906"/>
            <a:ext cx="4572000" cy="707886"/>
          </a:xfrm>
          <a:prstGeom prst="rect">
            <a:avLst/>
          </a:prstGeom>
        </p:spPr>
        <p:txBody>
          <a:bodyPr>
            <a:spAutoFit/>
          </a:bodyPr>
          <a:lstStyle/>
          <a:p>
            <a:r>
              <a:rPr lang="en-IE" sz="2000" b="1" dirty="0" smtClean="0">
                <a:solidFill>
                  <a:schemeClr val="tx2"/>
                </a:solidFill>
                <a:latin typeface="Arial" pitchFamily="34" charset="0"/>
                <a:cs typeface="Arial" pitchFamily="34" charset="0"/>
              </a:rPr>
              <a:t>Coastal flooding </a:t>
            </a:r>
          </a:p>
          <a:p>
            <a:endParaRPr lang="en-IE" sz="2000" b="1" dirty="0" smtClean="0">
              <a:solidFill>
                <a:schemeClr val="tx2"/>
              </a:solidFill>
              <a:latin typeface="Arial" pitchFamily="34" charset="0"/>
              <a:cs typeface="Arial" pitchFamily="34" charset="0"/>
            </a:endParaRPr>
          </a:p>
        </p:txBody>
      </p:sp>
      <p:grpSp>
        <p:nvGrpSpPr>
          <p:cNvPr id="14" name="Group 13"/>
          <p:cNvGrpSpPr/>
          <p:nvPr/>
        </p:nvGrpSpPr>
        <p:grpSpPr>
          <a:xfrm>
            <a:off x="613961" y="1654942"/>
            <a:ext cx="7787883" cy="1701917"/>
            <a:chOff x="827584" y="1526971"/>
            <a:chExt cx="7787883" cy="1701917"/>
          </a:xfrm>
        </p:grpSpPr>
        <p:sp>
          <p:nvSpPr>
            <p:cNvPr id="5" name="Oval 4"/>
            <p:cNvSpPr/>
            <p:nvPr/>
          </p:nvSpPr>
          <p:spPr>
            <a:xfrm>
              <a:off x="7409052" y="1813681"/>
              <a:ext cx="1206415" cy="1080119"/>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IE" b="1" dirty="0" smtClean="0"/>
                <a:t>Waves</a:t>
              </a:r>
              <a:endParaRPr lang="en-IE" b="1" dirty="0"/>
            </a:p>
          </p:txBody>
        </p:sp>
        <p:sp>
          <p:nvSpPr>
            <p:cNvPr id="6" name="Oval 5"/>
            <p:cNvSpPr/>
            <p:nvPr/>
          </p:nvSpPr>
          <p:spPr>
            <a:xfrm>
              <a:off x="2708114" y="2288450"/>
              <a:ext cx="927782" cy="835317"/>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IE" b="1" dirty="0" smtClean="0"/>
                <a:t>Rain</a:t>
              </a:r>
              <a:endParaRPr lang="en-IE" b="1" dirty="0"/>
            </a:p>
          </p:txBody>
        </p:sp>
        <p:sp>
          <p:nvSpPr>
            <p:cNvPr id="8" name="Oval 7"/>
            <p:cNvSpPr/>
            <p:nvPr/>
          </p:nvSpPr>
          <p:spPr>
            <a:xfrm>
              <a:off x="827584" y="1813681"/>
              <a:ext cx="1152128" cy="1152128"/>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IE" b="1" dirty="0" smtClean="0"/>
                <a:t>Storm surge</a:t>
              </a:r>
              <a:endParaRPr lang="en-IE" b="1" dirty="0"/>
            </a:p>
          </p:txBody>
        </p:sp>
        <p:sp>
          <p:nvSpPr>
            <p:cNvPr id="9" name="Oval 8"/>
            <p:cNvSpPr/>
            <p:nvPr/>
          </p:nvSpPr>
          <p:spPr>
            <a:xfrm>
              <a:off x="5784749" y="2250065"/>
              <a:ext cx="1057169" cy="978823"/>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IE" b="1" dirty="0" smtClean="0"/>
                <a:t>High tides</a:t>
              </a:r>
              <a:endParaRPr lang="en-IE" b="1" dirty="0"/>
            </a:p>
          </p:txBody>
        </p:sp>
        <p:sp>
          <p:nvSpPr>
            <p:cNvPr id="12" name="Oval 11"/>
            <p:cNvSpPr/>
            <p:nvPr/>
          </p:nvSpPr>
          <p:spPr>
            <a:xfrm>
              <a:off x="4215827" y="1526971"/>
              <a:ext cx="1008437" cy="885755"/>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IE" b="1" dirty="0" smtClean="0"/>
                <a:t>Run off</a:t>
              </a:r>
              <a:endParaRPr lang="en-IE" b="1" dirty="0"/>
            </a:p>
          </p:txBody>
        </p:sp>
        <p:sp>
          <p:nvSpPr>
            <p:cNvPr id="13" name="Plus 12"/>
            <p:cNvSpPr/>
            <p:nvPr/>
          </p:nvSpPr>
          <p:spPr>
            <a:xfrm>
              <a:off x="2103566" y="2100523"/>
              <a:ext cx="540060" cy="578443"/>
            </a:xfrm>
            <a:prstGeom prst="mathPlus">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IE" dirty="0"/>
            </a:p>
          </p:txBody>
        </p:sp>
        <p:sp>
          <p:nvSpPr>
            <p:cNvPr id="17" name="Plus 16"/>
            <p:cNvSpPr/>
            <p:nvPr/>
          </p:nvSpPr>
          <p:spPr>
            <a:xfrm>
              <a:off x="3635896" y="1999228"/>
              <a:ext cx="540060" cy="578443"/>
            </a:xfrm>
            <a:prstGeom prst="mathPlus">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IE" dirty="0"/>
            </a:p>
          </p:txBody>
        </p:sp>
        <p:sp>
          <p:nvSpPr>
            <p:cNvPr id="18" name="Plus 17"/>
            <p:cNvSpPr/>
            <p:nvPr/>
          </p:nvSpPr>
          <p:spPr>
            <a:xfrm>
              <a:off x="5244689" y="1999227"/>
              <a:ext cx="540060" cy="578443"/>
            </a:xfrm>
            <a:prstGeom prst="mathPlus">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IE" dirty="0"/>
            </a:p>
          </p:txBody>
        </p:sp>
        <p:sp>
          <p:nvSpPr>
            <p:cNvPr id="20" name="Plus 19"/>
            <p:cNvSpPr/>
            <p:nvPr/>
          </p:nvSpPr>
          <p:spPr>
            <a:xfrm>
              <a:off x="6812186" y="2100523"/>
              <a:ext cx="540060" cy="578443"/>
            </a:xfrm>
            <a:prstGeom prst="mathPlus">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IE" dirty="0"/>
            </a:p>
          </p:txBody>
        </p:sp>
      </p:grpSp>
      <p:pic>
        <p:nvPicPr>
          <p:cNvPr id="27" name="Picture 26"/>
          <p:cNvPicPr>
            <a:picLocks noChangeAspect="1"/>
          </p:cNvPicPr>
          <p:nvPr/>
        </p:nvPicPr>
        <p:blipFill rotWithShape="1">
          <a:blip r:embed="rId4" cstate="print">
            <a:extLst>
              <a:ext uri="{28A0092B-C50C-407E-A947-70E740481C1C}">
                <a14:useLocalDpi xmlns="" xmlns:a14="http://schemas.microsoft.com/office/drawing/2010/main" val="0"/>
              </a:ext>
            </a:extLst>
          </a:blip>
          <a:srcRect l="6552" r="8919"/>
          <a:stretch/>
        </p:blipFill>
        <p:spPr>
          <a:xfrm>
            <a:off x="3034675" y="3908966"/>
            <a:ext cx="3585618" cy="2256338"/>
          </a:xfrm>
          <a:prstGeom prst="rect">
            <a:avLst/>
          </a:prstGeom>
        </p:spPr>
      </p:pic>
      <p:pic>
        <p:nvPicPr>
          <p:cNvPr id="28" name="Picture 27"/>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0" y="3958234"/>
            <a:ext cx="3262716" cy="2176842"/>
          </a:xfrm>
          <a:prstGeom prst="rect">
            <a:avLst/>
          </a:prstGeom>
        </p:spPr>
      </p:pic>
      <p:pic>
        <p:nvPicPr>
          <p:cNvPr id="29" name="Picture 28"/>
          <p:cNvPicPr>
            <a:picLocks noChangeAspect="1"/>
          </p:cNvPicPr>
          <p:nvPr/>
        </p:nvPicPr>
        <p:blipFill rotWithShape="1">
          <a:blip r:embed="rId6" cstate="print">
            <a:extLst>
              <a:ext uri="{28A0092B-C50C-407E-A947-70E740481C1C}">
                <a14:useLocalDpi xmlns="" xmlns:a14="http://schemas.microsoft.com/office/drawing/2010/main" val="0"/>
              </a:ext>
            </a:extLst>
          </a:blip>
          <a:srcRect l="3739"/>
          <a:stretch/>
        </p:blipFill>
        <p:spPr>
          <a:xfrm>
            <a:off x="6216431" y="3863276"/>
            <a:ext cx="2915816" cy="2271800"/>
          </a:xfrm>
          <a:prstGeom prst="rect">
            <a:avLst/>
          </a:prstGeom>
        </p:spPr>
      </p:pic>
    </p:spTree>
    <p:extLst>
      <p:ext uri="{BB962C8B-B14F-4D97-AF65-F5344CB8AC3E}">
        <p14:creationId xmlns="" xmlns:p14="http://schemas.microsoft.com/office/powerpoint/2010/main" val="25873883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xfrm>
            <a:off x="457200" y="6356351"/>
            <a:ext cx="4618856" cy="357187"/>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cs typeface="Arial" charset="0"/>
              </a:defRPr>
            </a:lvl1pPr>
            <a:lvl2pPr>
              <a:defRPr sz="2800">
                <a:solidFill>
                  <a:schemeClr val="tx1"/>
                </a:solidFill>
                <a:latin typeface="Arial" charset="0"/>
                <a:cs typeface="Arial" charset="0"/>
              </a:defRPr>
            </a:lvl2pPr>
            <a:lvl3pPr>
              <a:defRPr sz="2400">
                <a:solidFill>
                  <a:schemeClr val="tx1"/>
                </a:solidFill>
                <a:latin typeface="Arial" charset="0"/>
                <a:cs typeface="Arial" charset="0"/>
              </a:defRPr>
            </a:lvl3pPr>
            <a:lvl4pPr>
              <a:defRPr sz="2000">
                <a:solidFill>
                  <a:schemeClr val="tx1"/>
                </a:solidFill>
                <a:latin typeface="Arial" charset="0"/>
                <a:cs typeface="Arial" charset="0"/>
              </a:defRPr>
            </a:lvl4pPr>
            <a:lvl5pPr>
              <a:defRPr sz="2000">
                <a:solidFill>
                  <a:schemeClr val="tx1"/>
                </a:solidFill>
                <a:latin typeface="Arial" charset="0"/>
                <a:cs typeface="Arial" charset="0"/>
              </a:defRPr>
            </a:lvl5pPr>
            <a:lvl6pPr eaLnBrk="0" hangingPunct="0">
              <a:defRPr sz="2000">
                <a:solidFill>
                  <a:schemeClr val="tx1"/>
                </a:solidFill>
                <a:latin typeface="Arial" charset="0"/>
                <a:cs typeface="Arial" charset="0"/>
              </a:defRPr>
            </a:lvl6pPr>
            <a:lvl7pPr eaLnBrk="0" hangingPunct="0">
              <a:defRPr sz="2000">
                <a:solidFill>
                  <a:schemeClr val="tx1"/>
                </a:solidFill>
                <a:latin typeface="Arial" charset="0"/>
                <a:cs typeface="Arial" charset="0"/>
              </a:defRPr>
            </a:lvl7pPr>
            <a:lvl8pPr eaLnBrk="0" hangingPunct="0">
              <a:defRPr sz="2000">
                <a:solidFill>
                  <a:schemeClr val="tx1"/>
                </a:solidFill>
                <a:latin typeface="Arial" charset="0"/>
                <a:cs typeface="Arial" charset="0"/>
              </a:defRPr>
            </a:lvl8pPr>
            <a:lvl9pPr eaLnBrk="0" hangingPunct="0">
              <a:defRPr sz="2000">
                <a:solidFill>
                  <a:schemeClr val="tx1"/>
                </a:solidFill>
                <a:latin typeface="Arial" charset="0"/>
                <a:cs typeface="Arial" charset="0"/>
              </a:defRPr>
            </a:lvl9pPr>
          </a:lstStyle>
          <a:p>
            <a:r>
              <a:rPr lang="en-GB" altLang="en-US" sz="1400" dirty="0" smtClean="0"/>
              <a:t>Explorers Education Programme: </a:t>
            </a:r>
            <a:r>
              <a:rPr lang="en-IE" altLang="en-US" sz="1400" dirty="0" smtClean="0"/>
              <a:t>www.explorers.ie</a:t>
            </a:r>
            <a:endParaRPr lang="en-GB" altLang="en-US" sz="1400" dirty="0" smtClean="0"/>
          </a:p>
          <a:p>
            <a:endParaRPr lang="en-GB" altLang="en-US" sz="1400" dirty="0" smtClean="0"/>
          </a:p>
        </p:txBody>
      </p:sp>
      <p:pic>
        <p:nvPicPr>
          <p:cNvPr id="2051" name="Picture 8" descr="Explorers Education Programme Logo"/>
          <p:cNvPicPr>
            <a:picLocks noGrp="1" noChangeAspect="1" noChangeArrowheads="1"/>
          </p:cNvPicPr>
          <p:nvPr/>
        </p:nvPicPr>
        <p:blipFill>
          <a:blip r:embed="rId3" cstate="print">
            <a:extLst>
              <a:ext uri="{28A0092B-C50C-407E-A947-70E740481C1C}">
                <a14:useLocalDpi xmlns=""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p:cNvSpPr/>
          <p:nvPr/>
        </p:nvSpPr>
        <p:spPr>
          <a:xfrm>
            <a:off x="683568" y="692696"/>
            <a:ext cx="7698432" cy="2369880"/>
          </a:xfrm>
          <a:prstGeom prst="rect">
            <a:avLst/>
          </a:prstGeom>
        </p:spPr>
        <p:txBody>
          <a:bodyPr wrap="square">
            <a:spAutoFit/>
          </a:bodyPr>
          <a:lstStyle/>
          <a:p>
            <a:endParaRPr lang="en-IE" sz="2000" b="1" dirty="0" smtClean="0">
              <a:solidFill>
                <a:schemeClr val="tx2"/>
              </a:solidFill>
              <a:latin typeface="Arial" pitchFamily="34" charset="0"/>
              <a:cs typeface="Arial" pitchFamily="34" charset="0"/>
            </a:endParaRPr>
          </a:p>
          <a:p>
            <a:r>
              <a:rPr lang="en-IE" sz="2000" b="1" dirty="0" smtClean="0">
                <a:solidFill>
                  <a:schemeClr val="tx2"/>
                </a:solidFill>
                <a:latin typeface="Arial" pitchFamily="34" charset="0"/>
                <a:cs typeface="Arial" pitchFamily="34" charset="0"/>
              </a:rPr>
              <a:t>Storm surges</a:t>
            </a:r>
          </a:p>
          <a:p>
            <a:endParaRPr lang="en-IE" dirty="0">
              <a:latin typeface="Arial" pitchFamily="34" charset="0"/>
              <a:cs typeface="Arial" pitchFamily="34" charset="0"/>
            </a:endParaRPr>
          </a:p>
          <a:p>
            <a:r>
              <a:rPr lang="en-IE" dirty="0" smtClean="0">
                <a:latin typeface="Arial" pitchFamily="34" charset="0"/>
                <a:cs typeface="Arial" pitchFamily="34" charset="0"/>
              </a:rPr>
              <a:t>Low pressure systems such as large storms and hurricanes push down on the ocean. This creates a wave like mass of </a:t>
            </a:r>
            <a:r>
              <a:rPr lang="en-IE" dirty="0" smtClean="0">
                <a:latin typeface="Arial" pitchFamily="34" charset="0"/>
                <a:cs typeface="Arial" pitchFamily="34" charset="0"/>
              </a:rPr>
              <a:t>water in the ocean. </a:t>
            </a:r>
            <a:endParaRPr lang="en-IE" dirty="0" smtClean="0">
              <a:latin typeface="Arial" pitchFamily="34" charset="0"/>
              <a:cs typeface="Arial" pitchFamily="34" charset="0"/>
            </a:endParaRPr>
          </a:p>
          <a:p>
            <a:r>
              <a:rPr lang="en-IE" dirty="0" smtClean="0">
                <a:latin typeface="Arial" pitchFamily="34" charset="0"/>
                <a:cs typeface="Arial" pitchFamily="34" charset="0"/>
              </a:rPr>
              <a:t>When a </a:t>
            </a:r>
            <a:r>
              <a:rPr lang="en-IE" b="1" dirty="0" smtClean="0">
                <a:latin typeface="Arial" pitchFamily="34" charset="0"/>
                <a:cs typeface="Arial" pitchFamily="34" charset="0"/>
              </a:rPr>
              <a:t>storm surge </a:t>
            </a:r>
            <a:r>
              <a:rPr lang="en-IE" dirty="0" smtClean="0">
                <a:latin typeface="Arial" pitchFamily="34" charset="0"/>
                <a:cs typeface="Arial" pitchFamily="34" charset="0"/>
              </a:rPr>
              <a:t>combines with a </a:t>
            </a:r>
            <a:r>
              <a:rPr lang="en-IE" b="1" dirty="0" smtClean="0">
                <a:latin typeface="Arial" pitchFamily="34" charset="0"/>
                <a:cs typeface="Arial" pitchFamily="34" charset="0"/>
              </a:rPr>
              <a:t>high tide </a:t>
            </a:r>
            <a:r>
              <a:rPr lang="en-IE" dirty="0" smtClean="0">
                <a:latin typeface="Arial" pitchFamily="34" charset="0"/>
                <a:cs typeface="Arial" pitchFamily="34" charset="0"/>
              </a:rPr>
              <a:t>a </a:t>
            </a:r>
            <a:r>
              <a:rPr lang="en-IE" b="1" dirty="0" smtClean="0">
                <a:latin typeface="Arial" pitchFamily="34" charset="0"/>
                <a:cs typeface="Arial" pitchFamily="34" charset="0"/>
              </a:rPr>
              <a:t>storm tide </a:t>
            </a:r>
            <a:r>
              <a:rPr lang="en-IE" dirty="0" smtClean="0">
                <a:latin typeface="Arial" pitchFamily="34" charset="0"/>
                <a:cs typeface="Arial" pitchFamily="34" charset="0"/>
              </a:rPr>
              <a:t>occurs which </a:t>
            </a:r>
            <a:r>
              <a:rPr lang="en-IE" dirty="0" smtClean="0">
                <a:latin typeface="Arial" pitchFamily="34" charset="0"/>
                <a:cs typeface="Arial" pitchFamily="34" charset="0"/>
              </a:rPr>
              <a:t>can easily flow over the top of </a:t>
            </a:r>
            <a:r>
              <a:rPr lang="en-IE" dirty="0" smtClean="0">
                <a:latin typeface="Arial" pitchFamily="34" charset="0"/>
                <a:cs typeface="Arial" pitchFamily="34" charset="0"/>
              </a:rPr>
              <a:t>any coastal sea </a:t>
            </a:r>
            <a:r>
              <a:rPr lang="en-IE" dirty="0" smtClean="0">
                <a:latin typeface="Arial" pitchFamily="34" charset="0"/>
                <a:cs typeface="Arial" pitchFamily="34" charset="0"/>
              </a:rPr>
              <a:t>defences, </a:t>
            </a:r>
            <a:r>
              <a:rPr lang="en-IE" dirty="0" smtClean="0">
                <a:latin typeface="Arial" pitchFamily="34" charset="0"/>
                <a:cs typeface="Arial" pitchFamily="34" charset="0"/>
              </a:rPr>
              <a:t>flooding the coastal zone.</a:t>
            </a:r>
          </a:p>
        </p:txBody>
      </p:sp>
      <p:pic>
        <p:nvPicPr>
          <p:cNvPr id="2" name="Picture 1"/>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691680" y="3068960"/>
            <a:ext cx="5404193" cy="2521957"/>
          </a:xfrm>
          <a:prstGeom prst="rect">
            <a:avLst/>
          </a:prstGeom>
        </p:spPr>
      </p:pic>
    </p:spTree>
    <p:extLst>
      <p:ext uri="{BB962C8B-B14F-4D97-AF65-F5344CB8AC3E}">
        <p14:creationId xmlns="" xmlns:p14="http://schemas.microsoft.com/office/powerpoint/2010/main" val="380274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xfrm>
            <a:off x="457200" y="6356351"/>
            <a:ext cx="4618856" cy="357187"/>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cs typeface="Arial" charset="0"/>
              </a:defRPr>
            </a:lvl1pPr>
            <a:lvl2pPr>
              <a:defRPr sz="2800">
                <a:solidFill>
                  <a:schemeClr val="tx1"/>
                </a:solidFill>
                <a:latin typeface="Arial" charset="0"/>
                <a:cs typeface="Arial" charset="0"/>
              </a:defRPr>
            </a:lvl2pPr>
            <a:lvl3pPr>
              <a:defRPr sz="2400">
                <a:solidFill>
                  <a:schemeClr val="tx1"/>
                </a:solidFill>
                <a:latin typeface="Arial" charset="0"/>
                <a:cs typeface="Arial" charset="0"/>
              </a:defRPr>
            </a:lvl3pPr>
            <a:lvl4pPr>
              <a:defRPr sz="2000">
                <a:solidFill>
                  <a:schemeClr val="tx1"/>
                </a:solidFill>
                <a:latin typeface="Arial" charset="0"/>
                <a:cs typeface="Arial" charset="0"/>
              </a:defRPr>
            </a:lvl4pPr>
            <a:lvl5pPr>
              <a:defRPr sz="2000">
                <a:solidFill>
                  <a:schemeClr val="tx1"/>
                </a:solidFill>
                <a:latin typeface="Arial" charset="0"/>
                <a:cs typeface="Arial" charset="0"/>
              </a:defRPr>
            </a:lvl5pPr>
            <a:lvl6pPr eaLnBrk="0" hangingPunct="0">
              <a:defRPr sz="2000">
                <a:solidFill>
                  <a:schemeClr val="tx1"/>
                </a:solidFill>
                <a:latin typeface="Arial" charset="0"/>
                <a:cs typeface="Arial" charset="0"/>
              </a:defRPr>
            </a:lvl6pPr>
            <a:lvl7pPr eaLnBrk="0" hangingPunct="0">
              <a:defRPr sz="2000">
                <a:solidFill>
                  <a:schemeClr val="tx1"/>
                </a:solidFill>
                <a:latin typeface="Arial" charset="0"/>
                <a:cs typeface="Arial" charset="0"/>
              </a:defRPr>
            </a:lvl7pPr>
            <a:lvl8pPr eaLnBrk="0" hangingPunct="0">
              <a:defRPr sz="2000">
                <a:solidFill>
                  <a:schemeClr val="tx1"/>
                </a:solidFill>
                <a:latin typeface="Arial" charset="0"/>
                <a:cs typeface="Arial" charset="0"/>
              </a:defRPr>
            </a:lvl8pPr>
            <a:lvl9pPr eaLnBrk="0" hangingPunct="0">
              <a:defRPr sz="2000">
                <a:solidFill>
                  <a:schemeClr val="tx1"/>
                </a:solidFill>
                <a:latin typeface="Arial" charset="0"/>
                <a:cs typeface="Arial" charset="0"/>
              </a:defRPr>
            </a:lvl9pPr>
          </a:lstStyle>
          <a:p>
            <a:r>
              <a:rPr lang="en-GB" altLang="en-US" sz="1400" dirty="0" smtClean="0"/>
              <a:t>Explorers Education Programme: </a:t>
            </a:r>
            <a:r>
              <a:rPr lang="en-IE" altLang="en-US" sz="1400" dirty="0" smtClean="0"/>
              <a:t>www.explorers.ie</a:t>
            </a:r>
            <a:endParaRPr lang="en-GB" altLang="en-US" sz="1400" dirty="0" smtClean="0"/>
          </a:p>
          <a:p>
            <a:endParaRPr lang="en-GB" altLang="en-US" sz="1400" dirty="0" smtClean="0"/>
          </a:p>
        </p:txBody>
      </p:sp>
      <p:pic>
        <p:nvPicPr>
          <p:cNvPr id="2051" name="Picture 8" descr="Explorers Education Programme Logo"/>
          <p:cNvPicPr>
            <a:picLocks noGrp="1" noChangeAspect="1" noChangeArrowheads="1"/>
          </p:cNvPicPr>
          <p:nvPr/>
        </p:nvPicPr>
        <p:blipFill>
          <a:blip r:embed="rId3" cstate="print">
            <a:extLst>
              <a:ext uri="{28A0092B-C50C-407E-A947-70E740481C1C}">
                <a14:useLocalDpi xmlns=""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539553" y="1124744"/>
            <a:ext cx="3960440" cy="3785652"/>
          </a:xfrm>
          <a:prstGeom prst="rect">
            <a:avLst/>
          </a:prstGeom>
          <a:noFill/>
        </p:spPr>
        <p:txBody>
          <a:bodyPr wrap="square" rtlCol="0">
            <a:spAutoFit/>
          </a:bodyPr>
          <a:lstStyle/>
          <a:p>
            <a:r>
              <a:rPr lang="en-IE" sz="2000" b="1" dirty="0" smtClean="0">
                <a:solidFill>
                  <a:schemeClr val="tx2"/>
                </a:solidFill>
                <a:latin typeface="Arial" pitchFamily="34" charset="0"/>
                <a:cs typeface="Arial" pitchFamily="34" charset="0"/>
              </a:rPr>
              <a:t>Pluvial flooding </a:t>
            </a:r>
          </a:p>
          <a:p>
            <a:endParaRPr lang="en-IE" sz="2000" b="1" dirty="0">
              <a:solidFill>
                <a:schemeClr val="tx2"/>
              </a:solidFill>
              <a:latin typeface="Arial" pitchFamily="34" charset="0"/>
              <a:cs typeface="Arial" pitchFamily="34" charset="0"/>
            </a:endParaRPr>
          </a:p>
          <a:p>
            <a:r>
              <a:rPr lang="en-IE" sz="2000" dirty="0" smtClean="0"/>
              <a:t>Pluvial flooding is </a:t>
            </a:r>
            <a:r>
              <a:rPr lang="en-IE" sz="2000" b="1" dirty="0" smtClean="0"/>
              <a:t>rain generated </a:t>
            </a:r>
            <a:r>
              <a:rPr lang="en-IE" sz="2000" dirty="0" smtClean="0"/>
              <a:t>flooding.</a:t>
            </a:r>
          </a:p>
          <a:p>
            <a:endParaRPr lang="en-IE" sz="2000" dirty="0"/>
          </a:p>
          <a:p>
            <a:r>
              <a:rPr lang="en-IE" sz="2000" dirty="0" smtClean="0"/>
              <a:t>Heavy rainfall increases the </a:t>
            </a:r>
            <a:r>
              <a:rPr lang="en-IE" sz="2000" b="1" dirty="0" smtClean="0"/>
              <a:t>volume of water </a:t>
            </a:r>
            <a:r>
              <a:rPr lang="en-IE" sz="2000" dirty="0" smtClean="0"/>
              <a:t>on the land and in the river systems. If too much rain falls too quickly, it cannot drain away and forms a</a:t>
            </a:r>
            <a:r>
              <a:rPr lang="en-IE" sz="2000" b="1" dirty="0" smtClean="0"/>
              <a:t> flash flood</a:t>
            </a:r>
            <a:r>
              <a:rPr lang="en-IE" sz="2000" dirty="0" smtClean="0"/>
              <a:t>.</a:t>
            </a:r>
          </a:p>
          <a:p>
            <a:endParaRPr lang="en-IE" dirty="0" smtClean="0"/>
          </a:p>
          <a:p>
            <a:endParaRPr lang="en-IE" dirty="0"/>
          </a:p>
        </p:txBody>
      </p:sp>
      <p:grpSp>
        <p:nvGrpSpPr>
          <p:cNvPr id="8" name="Group 7"/>
          <p:cNvGrpSpPr/>
          <p:nvPr/>
        </p:nvGrpSpPr>
        <p:grpSpPr>
          <a:xfrm>
            <a:off x="4741291" y="1124744"/>
            <a:ext cx="3347356" cy="4320480"/>
            <a:chOff x="5076056" y="1052736"/>
            <a:chExt cx="3707396" cy="4943195"/>
          </a:xfrm>
        </p:grpSpPr>
        <p:pic>
          <p:nvPicPr>
            <p:cNvPr id="9" name="Picture 8"/>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076056" y="1052736"/>
              <a:ext cx="3707396" cy="2471597"/>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076056" y="3524333"/>
              <a:ext cx="3707396" cy="2471598"/>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
        <p:nvSpPr>
          <p:cNvPr id="5" name="TextBox 4"/>
          <p:cNvSpPr txBox="1"/>
          <p:nvPr/>
        </p:nvSpPr>
        <p:spPr>
          <a:xfrm>
            <a:off x="4715604" y="5518973"/>
            <a:ext cx="3385409" cy="646331"/>
          </a:xfrm>
          <a:prstGeom prst="rect">
            <a:avLst/>
          </a:prstGeom>
          <a:noFill/>
        </p:spPr>
        <p:txBody>
          <a:bodyPr wrap="square" rtlCol="0">
            <a:spAutoFit/>
          </a:bodyPr>
          <a:lstStyle/>
          <a:p>
            <a:r>
              <a:rPr lang="en-IE" sz="1200" b="1" dirty="0" smtClean="0">
                <a:solidFill>
                  <a:schemeClr val="tx2"/>
                </a:solidFill>
              </a:rPr>
              <a:t>Heavy rainfall on Mweel Rea in Mayo poured off the land and into the surrounding rivers. This caused a flash flood in minutes!</a:t>
            </a:r>
            <a:endParaRPr lang="en-IE" sz="1200" b="1" dirty="0">
              <a:solidFill>
                <a:schemeClr val="tx2"/>
              </a:solidFill>
            </a:endParaRPr>
          </a:p>
        </p:txBody>
      </p:sp>
    </p:spTree>
    <p:extLst>
      <p:ext uri="{BB962C8B-B14F-4D97-AF65-F5344CB8AC3E}">
        <p14:creationId xmlns="" xmlns:p14="http://schemas.microsoft.com/office/powerpoint/2010/main" val="3720171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xfrm>
            <a:off x="457200" y="6356351"/>
            <a:ext cx="4618856" cy="357187"/>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cs typeface="Arial" charset="0"/>
              </a:defRPr>
            </a:lvl1pPr>
            <a:lvl2pPr>
              <a:defRPr sz="2800">
                <a:solidFill>
                  <a:schemeClr val="tx1"/>
                </a:solidFill>
                <a:latin typeface="Arial" charset="0"/>
                <a:cs typeface="Arial" charset="0"/>
              </a:defRPr>
            </a:lvl2pPr>
            <a:lvl3pPr>
              <a:defRPr sz="2400">
                <a:solidFill>
                  <a:schemeClr val="tx1"/>
                </a:solidFill>
                <a:latin typeface="Arial" charset="0"/>
                <a:cs typeface="Arial" charset="0"/>
              </a:defRPr>
            </a:lvl3pPr>
            <a:lvl4pPr>
              <a:defRPr sz="2000">
                <a:solidFill>
                  <a:schemeClr val="tx1"/>
                </a:solidFill>
                <a:latin typeface="Arial" charset="0"/>
                <a:cs typeface="Arial" charset="0"/>
              </a:defRPr>
            </a:lvl4pPr>
            <a:lvl5pPr>
              <a:defRPr sz="2000">
                <a:solidFill>
                  <a:schemeClr val="tx1"/>
                </a:solidFill>
                <a:latin typeface="Arial" charset="0"/>
                <a:cs typeface="Arial" charset="0"/>
              </a:defRPr>
            </a:lvl5pPr>
            <a:lvl6pPr eaLnBrk="0" hangingPunct="0">
              <a:defRPr sz="2000">
                <a:solidFill>
                  <a:schemeClr val="tx1"/>
                </a:solidFill>
                <a:latin typeface="Arial" charset="0"/>
                <a:cs typeface="Arial" charset="0"/>
              </a:defRPr>
            </a:lvl6pPr>
            <a:lvl7pPr eaLnBrk="0" hangingPunct="0">
              <a:defRPr sz="2000">
                <a:solidFill>
                  <a:schemeClr val="tx1"/>
                </a:solidFill>
                <a:latin typeface="Arial" charset="0"/>
                <a:cs typeface="Arial" charset="0"/>
              </a:defRPr>
            </a:lvl7pPr>
            <a:lvl8pPr eaLnBrk="0" hangingPunct="0">
              <a:defRPr sz="2000">
                <a:solidFill>
                  <a:schemeClr val="tx1"/>
                </a:solidFill>
                <a:latin typeface="Arial" charset="0"/>
                <a:cs typeface="Arial" charset="0"/>
              </a:defRPr>
            </a:lvl8pPr>
            <a:lvl9pPr eaLnBrk="0" hangingPunct="0">
              <a:defRPr sz="2000">
                <a:solidFill>
                  <a:schemeClr val="tx1"/>
                </a:solidFill>
                <a:latin typeface="Arial" charset="0"/>
                <a:cs typeface="Arial" charset="0"/>
              </a:defRPr>
            </a:lvl9pPr>
          </a:lstStyle>
          <a:p>
            <a:r>
              <a:rPr lang="en-GB" altLang="en-US" sz="1400" dirty="0" smtClean="0"/>
              <a:t>Explorers Education Programme: </a:t>
            </a:r>
            <a:r>
              <a:rPr lang="en-IE" altLang="en-US" sz="1400" dirty="0" smtClean="0"/>
              <a:t>www.explorers.ie</a:t>
            </a:r>
            <a:endParaRPr lang="en-GB" altLang="en-US" sz="1400" dirty="0" smtClean="0"/>
          </a:p>
          <a:p>
            <a:endParaRPr lang="en-GB" altLang="en-US" sz="1400" dirty="0" smtClean="0"/>
          </a:p>
        </p:txBody>
      </p:sp>
      <p:pic>
        <p:nvPicPr>
          <p:cNvPr id="2051" name="Picture 8" descr="Explorers Education Programme Logo"/>
          <p:cNvPicPr>
            <a:picLocks noGrp="1" noChangeAspect="1" noChangeArrowheads="1"/>
          </p:cNvPicPr>
          <p:nvPr/>
        </p:nvPicPr>
        <p:blipFill>
          <a:blip r:embed="rId3" cstate="print">
            <a:extLst>
              <a:ext uri="{28A0092B-C50C-407E-A947-70E740481C1C}">
                <a14:useLocalDpi xmlns=""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Rectangle 2"/>
          <p:cNvSpPr/>
          <p:nvPr/>
        </p:nvSpPr>
        <p:spPr>
          <a:xfrm>
            <a:off x="819912" y="1143756"/>
            <a:ext cx="3392047" cy="4801314"/>
          </a:xfrm>
          <a:prstGeom prst="rect">
            <a:avLst/>
          </a:prstGeom>
        </p:spPr>
        <p:txBody>
          <a:bodyPr wrap="square">
            <a:spAutoFit/>
          </a:bodyPr>
          <a:lstStyle/>
          <a:p>
            <a:r>
              <a:rPr lang="en-IE" b="1" dirty="0" smtClean="0">
                <a:solidFill>
                  <a:schemeClr val="tx2"/>
                </a:solidFill>
                <a:latin typeface="Arial" pitchFamily="34" charset="0"/>
                <a:cs typeface="Arial" pitchFamily="34" charset="0"/>
              </a:rPr>
              <a:t>Pluvial flooding </a:t>
            </a:r>
            <a:endParaRPr lang="en-IE" dirty="0" smtClean="0">
              <a:latin typeface="Arial" pitchFamily="34" charset="0"/>
              <a:cs typeface="Arial" pitchFamily="34" charset="0"/>
            </a:endParaRPr>
          </a:p>
          <a:p>
            <a:r>
              <a:rPr lang="en-IE" dirty="0" smtClean="0">
                <a:latin typeface="Arial" pitchFamily="34" charset="0"/>
                <a:cs typeface="Arial" pitchFamily="34" charset="0"/>
              </a:rPr>
              <a:t>Rivers have a </a:t>
            </a:r>
            <a:r>
              <a:rPr lang="en-IE" b="1" dirty="0" smtClean="0">
                <a:latin typeface="Arial" pitchFamily="34" charset="0"/>
                <a:cs typeface="Arial" pitchFamily="34" charset="0"/>
              </a:rPr>
              <a:t>natural tendency </a:t>
            </a:r>
            <a:r>
              <a:rPr lang="en-IE" dirty="0" smtClean="0">
                <a:latin typeface="Arial" pitchFamily="34" charset="0"/>
                <a:cs typeface="Arial" pitchFamily="34" charset="0"/>
              </a:rPr>
              <a:t>to flood during certain times of the year. </a:t>
            </a:r>
          </a:p>
          <a:p>
            <a:endParaRPr lang="en-IE" dirty="0">
              <a:latin typeface="Arial" pitchFamily="34" charset="0"/>
              <a:cs typeface="Arial" pitchFamily="34" charset="0"/>
            </a:endParaRPr>
          </a:p>
          <a:p>
            <a:r>
              <a:rPr lang="en-IE" dirty="0" smtClean="0">
                <a:latin typeface="Arial" pitchFamily="34" charset="0"/>
                <a:cs typeface="Arial" pitchFamily="34" charset="0"/>
              </a:rPr>
              <a:t>When there is too much water in the river system, the river ‘bursts it’s banks’ and floods the </a:t>
            </a:r>
            <a:r>
              <a:rPr lang="en-IE" b="1" dirty="0" smtClean="0">
                <a:latin typeface="Arial" pitchFamily="34" charset="0"/>
                <a:cs typeface="Arial" pitchFamily="34" charset="0"/>
              </a:rPr>
              <a:t>floodplain</a:t>
            </a:r>
            <a:r>
              <a:rPr lang="en-IE" dirty="0" smtClean="0">
                <a:latin typeface="Arial" pitchFamily="34" charset="0"/>
                <a:cs typeface="Arial" pitchFamily="34" charset="0"/>
              </a:rPr>
              <a:t>.</a:t>
            </a:r>
          </a:p>
          <a:p>
            <a:endParaRPr lang="en-IE" b="1" dirty="0">
              <a:latin typeface="Arial" pitchFamily="34" charset="0"/>
              <a:cs typeface="Arial" pitchFamily="34" charset="0"/>
            </a:endParaRPr>
          </a:p>
          <a:p>
            <a:r>
              <a:rPr lang="en-IE" dirty="0" smtClean="0">
                <a:latin typeface="Arial" pitchFamily="34" charset="0"/>
                <a:cs typeface="Arial" pitchFamily="34" charset="0"/>
              </a:rPr>
              <a:t>Flood plains are flat areas of land adjacent to the river which are particularly prone to flooding. They usually have very </a:t>
            </a:r>
            <a:r>
              <a:rPr lang="en-IE" b="1" dirty="0" smtClean="0">
                <a:latin typeface="Arial" pitchFamily="34" charset="0"/>
                <a:cs typeface="Arial" pitchFamily="34" charset="0"/>
              </a:rPr>
              <a:t>nutrient rich </a:t>
            </a:r>
            <a:r>
              <a:rPr lang="en-IE" dirty="0" smtClean="0">
                <a:latin typeface="Arial" pitchFamily="34" charset="0"/>
                <a:cs typeface="Arial" pitchFamily="34" charset="0"/>
              </a:rPr>
              <a:t>soil and are popular </a:t>
            </a:r>
            <a:r>
              <a:rPr lang="en-IE" b="1" dirty="0" smtClean="0">
                <a:latin typeface="Arial" pitchFamily="34" charset="0"/>
                <a:cs typeface="Arial" pitchFamily="34" charset="0"/>
              </a:rPr>
              <a:t>agricultural areas</a:t>
            </a:r>
            <a:r>
              <a:rPr lang="en-IE" dirty="0" smtClean="0">
                <a:latin typeface="Arial" pitchFamily="34" charset="0"/>
                <a:cs typeface="Arial" pitchFamily="34" charset="0"/>
              </a:rPr>
              <a:t>.</a:t>
            </a:r>
          </a:p>
          <a:p>
            <a:endParaRPr lang="en-IE" dirty="0"/>
          </a:p>
        </p:txBody>
      </p:sp>
      <p:pic>
        <p:nvPicPr>
          <p:cNvPr id="10" name="Picture 9"/>
          <p:cNvPicPr>
            <a:picLocks noChangeAspect="1"/>
          </p:cNvPicPr>
          <p:nvPr/>
        </p:nvPicPr>
        <p:blipFill rotWithShape="1">
          <a:blip r:embed="rId4" cstate="print">
            <a:extLst>
              <a:ext uri="{28A0092B-C50C-407E-A947-70E740481C1C}">
                <a14:useLocalDpi xmlns="" xmlns:a14="http://schemas.microsoft.com/office/drawing/2010/main" val="0"/>
              </a:ext>
            </a:extLst>
          </a:blip>
          <a:srcRect l="1464" r="1574"/>
          <a:stretch/>
        </p:blipFill>
        <p:spPr>
          <a:xfrm>
            <a:off x="4427984" y="1142121"/>
            <a:ext cx="4145350" cy="3365364"/>
          </a:xfrm>
          <a:prstGeom prst="rect">
            <a:avLst/>
          </a:prstGeom>
        </p:spPr>
      </p:pic>
      <p:sp>
        <p:nvSpPr>
          <p:cNvPr id="11" name="TextBox 10"/>
          <p:cNvSpPr txBox="1"/>
          <p:nvPr/>
        </p:nvSpPr>
        <p:spPr>
          <a:xfrm>
            <a:off x="4427984" y="4507485"/>
            <a:ext cx="4407668" cy="830997"/>
          </a:xfrm>
          <a:prstGeom prst="rect">
            <a:avLst/>
          </a:prstGeom>
          <a:noFill/>
        </p:spPr>
        <p:txBody>
          <a:bodyPr wrap="square" rtlCol="0">
            <a:spAutoFit/>
          </a:bodyPr>
          <a:lstStyle/>
          <a:p>
            <a:r>
              <a:rPr lang="en-IE" sz="1200" b="1" dirty="0" smtClean="0">
                <a:solidFill>
                  <a:schemeClr val="tx2"/>
                </a:solidFill>
              </a:rPr>
              <a:t>The Mississippi, is on of the most famous rivers in the world. The river floods regularly during heavy rainfall submerging the flood plains in water. This satellite image shows how far the river </a:t>
            </a:r>
            <a:r>
              <a:rPr lang="en-IE" sz="1200" b="1" dirty="0" smtClean="0">
                <a:solidFill>
                  <a:schemeClr val="tx2"/>
                </a:solidFill>
              </a:rPr>
              <a:t> expands after heavy rain. </a:t>
            </a:r>
            <a:endParaRPr lang="en-IE" sz="1200" b="1" dirty="0">
              <a:solidFill>
                <a:schemeClr val="tx2"/>
              </a:solidFill>
            </a:endParaRPr>
          </a:p>
        </p:txBody>
      </p:sp>
    </p:spTree>
    <p:extLst>
      <p:ext uri="{BB962C8B-B14F-4D97-AF65-F5344CB8AC3E}">
        <p14:creationId xmlns="" xmlns:p14="http://schemas.microsoft.com/office/powerpoint/2010/main" val="3791388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xfrm>
            <a:off x="457200" y="6356351"/>
            <a:ext cx="4618856" cy="357187"/>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cs typeface="Arial" charset="0"/>
              </a:defRPr>
            </a:lvl1pPr>
            <a:lvl2pPr>
              <a:defRPr sz="2800">
                <a:solidFill>
                  <a:schemeClr val="tx1"/>
                </a:solidFill>
                <a:latin typeface="Arial" charset="0"/>
                <a:cs typeface="Arial" charset="0"/>
              </a:defRPr>
            </a:lvl2pPr>
            <a:lvl3pPr>
              <a:defRPr sz="2400">
                <a:solidFill>
                  <a:schemeClr val="tx1"/>
                </a:solidFill>
                <a:latin typeface="Arial" charset="0"/>
                <a:cs typeface="Arial" charset="0"/>
              </a:defRPr>
            </a:lvl3pPr>
            <a:lvl4pPr>
              <a:defRPr sz="2000">
                <a:solidFill>
                  <a:schemeClr val="tx1"/>
                </a:solidFill>
                <a:latin typeface="Arial" charset="0"/>
                <a:cs typeface="Arial" charset="0"/>
              </a:defRPr>
            </a:lvl4pPr>
            <a:lvl5pPr>
              <a:defRPr sz="2000">
                <a:solidFill>
                  <a:schemeClr val="tx1"/>
                </a:solidFill>
                <a:latin typeface="Arial" charset="0"/>
                <a:cs typeface="Arial" charset="0"/>
              </a:defRPr>
            </a:lvl5pPr>
            <a:lvl6pPr eaLnBrk="0" hangingPunct="0">
              <a:defRPr sz="2000">
                <a:solidFill>
                  <a:schemeClr val="tx1"/>
                </a:solidFill>
                <a:latin typeface="Arial" charset="0"/>
                <a:cs typeface="Arial" charset="0"/>
              </a:defRPr>
            </a:lvl6pPr>
            <a:lvl7pPr eaLnBrk="0" hangingPunct="0">
              <a:defRPr sz="2000">
                <a:solidFill>
                  <a:schemeClr val="tx1"/>
                </a:solidFill>
                <a:latin typeface="Arial" charset="0"/>
                <a:cs typeface="Arial" charset="0"/>
              </a:defRPr>
            </a:lvl7pPr>
            <a:lvl8pPr eaLnBrk="0" hangingPunct="0">
              <a:defRPr sz="2000">
                <a:solidFill>
                  <a:schemeClr val="tx1"/>
                </a:solidFill>
                <a:latin typeface="Arial" charset="0"/>
                <a:cs typeface="Arial" charset="0"/>
              </a:defRPr>
            </a:lvl8pPr>
            <a:lvl9pPr eaLnBrk="0" hangingPunct="0">
              <a:defRPr sz="2000">
                <a:solidFill>
                  <a:schemeClr val="tx1"/>
                </a:solidFill>
                <a:latin typeface="Arial" charset="0"/>
                <a:cs typeface="Arial" charset="0"/>
              </a:defRPr>
            </a:lvl9pPr>
          </a:lstStyle>
          <a:p>
            <a:r>
              <a:rPr lang="en-GB" altLang="en-US" sz="1400" dirty="0" smtClean="0"/>
              <a:t>Explorers Education Programme: </a:t>
            </a:r>
            <a:r>
              <a:rPr lang="en-IE" altLang="en-US" sz="1400" dirty="0" smtClean="0"/>
              <a:t>www.explorers.ie</a:t>
            </a:r>
            <a:endParaRPr lang="en-GB" altLang="en-US" sz="1400" dirty="0" smtClean="0"/>
          </a:p>
          <a:p>
            <a:endParaRPr lang="en-GB" altLang="en-US" sz="1400" dirty="0" smtClean="0"/>
          </a:p>
        </p:txBody>
      </p:sp>
      <p:pic>
        <p:nvPicPr>
          <p:cNvPr id="2051" name="Picture 8" descr="Explorers Education Programme Logo"/>
          <p:cNvPicPr>
            <a:picLocks noGrp="1" noChangeAspect="1" noChangeArrowheads="1"/>
          </p:cNvPicPr>
          <p:nvPr/>
        </p:nvPicPr>
        <p:blipFill>
          <a:blip r:embed="rId3" cstate="print">
            <a:extLst>
              <a:ext uri="{28A0092B-C50C-407E-A947-70E740481C1C}">
                <a14:useLocalDpi xmlns=""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p:cNvSpPr/>
          <p:nvPr/>
        </p:nvSpPr>
        <p:spPr>
          <a:xfrm>
            <a:off x="899592" y="848906"/>
            <a:ext cx="4572000" cy="707886"/>
          </a:xfrm>
          <a:prstGeom prst="rect">
            <a:avLst/>
          </a:prstGeom>
        </p:spPr>
        <p:txBody>
          <a:bodyPr>
            <a:spAutoFit/>
          </a:bodyPr>
          <a:lstStyle/>
          <a:p>
            <a:r>
              <a:rPr lang="en-IE" sz="2000" b="1" dirty="0" smtClean="0">
                <a:solidFill>
                  <a:schemeClr val="tx2"/>
                </a:solidFill>
                <a:latin typeface="Arial" pitchFamily="34" charset="0"/>
                <a:cs typeface="Arial" pitchFamily="34" charset="0"/>
              </a:rPr>
              <a:t>Impacts of flooding</a:t>
            </a:r>
          </a:p>
          <a:p>
            <a:endParaRPr lang="en-IE" sz="2000" b="1" dirty="0" smtClean="0">
              <a:solidFill>
                <a:schemeClr val="tx2"/>
              </a:solidFill>
              <a:latin typeface="Arial" pitchFamily="34" charset="0"/>
              <a:cs typeface="Arial" pitchFamily="34" charset="0"/>
            </a:endParaRPr>
          </a:p>
        </p:txBody>
      </p:sp>
      <p:pic>
        <p:nvPicPr>
          <p:cNvPr id="6" name="Picture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744617" y="1322943"/>
            <a:ext cx="3812442" cy="2029203"/>
          </a:xfrm>
          <a:prstGeom prst="rect">
            <a:avLst/>
          </a:prstGeom>
        </p:spPr>
      </p:pic>
      <p:pic>
        <p:nvPicPr>
          <p:cNvPr id="8" name="Picture 7"/>
          <p:cNvPicPr>
            <a:picLocks noChangeAspect="1"/>
          </p:cNvPicPr>
          <p:nvPr/>
        </p:nvPicPr>
        <p:blipFill rotWithShape="1">
          <a:blip r:embed="rId5" cstate="print">
            <a:extLst>
              <a:ext uri="{28A0092B-C50C-407E-A947-70E740481C1C}">
                <a14:useLocalDpi xmlns="" xmlns:a14="http://schemas.microsoft.com/office/drawing/2010/main" val="0"/>
              </a:ext>
            </a:extLst>
          </a:blip>
          <a:srcRect t="12909" b="2646"/>
          <a:stretch/>
        </p:blipFill>
        <p:spPr>
          <a:xfrm>
            <a:off x="4744617" y="3401159"/>
            <a:ext cx="3811489" cy="2143590"/>
          </a:xfrm>
          <a:prstGeom prst="rect">
            <a:avLst/>
          </a:prstGeom>
        </p:spPr>
      </p:pic>
      <p:sp>
        <p:nvSpPr>
          <p:cNvPr id="2" name="TextBox 1"/>
          <p:cNvSpPr txBox="1"/>
          <p:nvPr/>
        </p:nvSpPr>
        <p:spPr>
          <a:xfrm>
            <a:off x="918026" y="1556792"/>
            <a:ext cx="2933894" cy="3416320"/>
          </a:xfrm>
          <a:prstGeom prst="rect">
            <a:avLst/>
          </a:prstGeom>
          <a:noFill/>
        </p:spPr>
        <p:txBody>
          <a:bodyPr wrap="square" rtlCol="0">
            <a:spAutoFit/>
          </a:bodyPr>
          <a:lstStyle/>
          <a:p>
            <a:pPr>
              <a:buClr>
                <a:schemeClr val="tx2"/>
              </a:buClr>
            </a:pPr>
            <a:r>
              <a:rPr lang="en-IE" dirty="0" smtClean="0">
                <a:latin typeface="Arial" pitchFamily="34" charset="0"/>
                <a:cs typeface="Arial" pitchFamily="34" charset="0"/>
              </a:rPr>
              <a:t>What is the impact of this flood for the people living and working here?</a:t>
            </a:r>
          </a:p>
          <a:p>
            <a:pPr>
              <a:buClr>
                <a:schemeClr val="tx2"/>
              </a:buClr>
            </a:pPr>
            <a:endParaRPr lang="en-IE" dirty="0" smtClean="0">
              <a:latin typeface="Arial" pitchFamily="34" charset="0"/>
              <a:cs typeface="Arial" pitchFamily="34" charset="0"/>
            </a:endParaRPr>
          </a:p>
          <a:p>
            <a:pPr>
              <a:buClr>
                <a:schemeClr val="tx2"/>
              </a:buClr>
            </a:pPr>
            <a:r>
              <a:rPr lang="en-IE" dirty="0" smtClean="0">
                <a:latin typeface="Arial" pitchFamily="34" charset="0"/>
                <a:cs typeface="Arial" pitchFamily="34" charset="0"/>
              </a:rPr>
              <a:t>Look at the amount of water compared to measurable objects: the man, the buildings, the car.</a:t>
            </a:r>
          </a:p>
          <a:p>
            <a:pPr>
              <a:buClr>
                <a:schemeClr val="tx2"/>
              </a:buClr>
            </a:pPr>
            <a:endParaRPr lang="en-IE" dirty="0" smtClean="0">
              <a:latin typeface="Arial" pitchFamily="34" charset="0"/>
              <a:cs typeface="Arial" pitchFamily="34" charset="0"/>
            </a:endParaRPr>
          </a:p>
          <a:p>
            <a:pPr>
              <a:buClr>
                <a:schemeClr val="tx2"/>
              </a:buClr>
            </a:pPr>
            <a:r>
              <a:rPr lang="en-IE" dirty="0" smtClean="0">
                <a:latin typeface="Arial" pitchFamily="34" charset="0"/>
                <a:cs typeface="Arial" pitchFamily="34" charset="0"/>
              </a:rPr>
              <a:t>What </a:t>
            </a:r>
            <a:r>
              <a:rPr lang="en-IE" dirty="0" smtClean="0">
                <a:latin typeface="Arial" pitchFamily="34" charset="0"/>
                <a:cs typeface="Arial" pitchFamily="34" charset="0"/>
              </a:rPr>
              <a:t>happens to the water? </a:t>
            </a:r>
            <a:r>
              <a:rPr lang="en-IE" dirty="0" smtClean="0">
                <a:latin typeface="Arial" pitchFamily="34" charset="0"/>
                <a:cs typeface="Arial" pitchFamily="34" charset="0"/>
              </a:rPr>
              <a:t>Where does it go? Why is </a:t>
            </a:r>
            <a:r>
              <a:rPr lang="en-IE" dirty="0" smtClean="0">
                <a:latin typeface="Arial" pitchFamily="34" charset="0"/>
                <a:cs typeface="Arial" pitchFamily="34" charset="0"/>
              </a:rPr>
              <a:t>does this happen</a:t>
            </a:r>
            <a:r>
              <a:rPr lang="en-IE" dirty="0" smtClean="0">
                <a:latin typeface="Arial" pitchFamily="34" charset="0"/>
                <a:cs typeface="Arial" pitchFamily="34" charset="0"/>
              </a:rPr>
              <a:t>?</a:t>
            </a:r>
            <a:endParaRPr lang="en-IE" dirty="0" smtClean="0">
              <a:latin typeface="Arial" pitchFamily="34" charset="0"/>
              <a:cs typeface="Arial" pitchFamily="34" charset="0"/>
            </a:endParaRPr>
          </a:p>
        </p:txBody>
      </p:sp>
    </p:spTree>
    <p:extLst>
      <p:ext uri="{BB962C8B-B14F-4D97-AF65-F5344CB8AC3E}">
        <p14:creationId xmlns="" xmlns:p14="http://schemas.microsoft.com/office/powerpoint/2010/main" val="1213799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xfrm>
            <a:off x="457200" y="6356351"/>
            <a:ext cx="4618856" cy="357187"/>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cs typeface="Arial" charset="0"/>
              </a:defRPr>
            </a:lvl1pPr>
            <a:lvl2pPr>
              <a:defRPr sz="2800">
                <a:solidFill>
                  <a:schemeClr val="tx1"/>
                </a:solidFill>
                <a:latin typeface="Arial" charset="0"/>
                <a:cs typeface="Arial" charset="0"/>
              </a:defRPr>
            </a:lvl2pPr>
            <a:lvl3pPr>
              <a:defRPr sz="2400">
                <a:solidFill>
                  <a:schemeClr val="tx1"/>
                </a:solidFill>
                <a:latin typeface="Arial" charset="0"/>
                <a:cs typeface="Arial" charset="0"/>
              </a:defRPr>
            </a:lvl3pPr>
            <a:lvl4pPr>
              <a:defRPr sz="2000">
                <a:solidFill>
                  <a:schemeClr val="tx1"/>
                </a:solidFill>
                <a:latin typeface="Arial" charset="0"/>
                <a:cs typeface="Arial" charset="0"/>
              </a:defRPr>
            </a:lvl4pPr>
            <a:lvl5pPr>
              <a:defRPr sz="2000">
                <a:solidFill>
                  <a:schemeClr val="tx1"/>
                </a:solidFill>
                <a:latin typeface="Arial" charset="0"/>
                <a:cs typeface="Arial" charset="0"/>
              </a:defRPr>
            </a:lvl5pPr>
            <a:lvl6pPr eaLnBrk="0" hangingPunct="0">
              <a:defRPr sz="2000">
                <a:solidFill>
                  <a:schemeClr val="tx1"/>
                </a:solidFill>
                <a:latin typeface="Arial" charset="0"/>
                <a:cs typeface="Arial" charset="0"/>
              </a:defRPr>
            </a:lvl6pPr>
            <a:lvl7pPr eaLnBrk="0" hangingPunct="0">
              <a:defRPr sz="2000">
                <a:solidFill>
                  <a:schemeClr val="tx1"/>
                </a:solidFill>
                <a:latin typeface="Arial" charset="0"/>
                <a:cs typeface="Arial" charset="0"/>
              </a:defRPr>
            </a:lvl7pPr>
            <a:lvl8pPr eaLnBrk="0" hangingPunct="0">
              <a:defRPr sz="2000">
                <a:solidFill>
                  <a:schemeClr val="tx1"/>
                </a:solidFill>
                <a:latin typeface="Arial" charset="0"/>
                <a:cs typeface="Arial" charset="0"/>
              </a:defRPr>
            </a:lvl8pPr>
            <a:lvl9pPr eaLnBrk="0" hangingPunct="0">
              <a:defRPr sz="2000">
                <a:solidFill>
                  <a:schemeClr val="tx1"/>
                </a:solidFill>
                <a:latin typeface="Arial" charset="0"/>
                <a:cs typeface="Arial" charset="0"/>
              </a:defRPr>
            </a:lvl9pPr>
          </a:lstStyle>
          <a:p>
            <a:r>
              <a:rPr lang="en-GB" altLang="en-US" sz="1400" dirty="0" smtClean="0"/>
              <a:t>Explorers Education Programme: </a:t>
            </a:r>
            <a:r>
              <a:rPr lang="en-IE" altLang="en-US" sz="1400" dirty="0" smtClean="0"/>
              <a:t>www.explorers.ie</a:t>
            </a:r>
            <a:endParaRPr lang="en-GB" altLang="en-US" sz="1400" dirty="0" smtClean="0"/>
          </a:p>
          <a:p>
            <a:endParaRPr lang="en-GB" altLang="en-US" sz="1400" dirty="0" smtClean="0"/>
          </a:p>
        </p:txBody>
      </p:sp>
      <p:pic>
        <p:nvPicPr>
          <p:cNvPr id="2051" name="Picture 8" descr="Explorers Education Programme Logo"/>
          <p:cNvPicPr>
            <a:picLocks noGrp="1" noChangeAspect="1" noChangeArrowheads="1"/>
          </p:cNvPicPr>
          <p:nvPr/>
        </p:nvPicPr>
        <p:blipFill>
          <a:blip r:embed="rId3" cstate="print">
            <a:extLst>
              <a:ext uri="{28A0092B-C50C-407E-A947-70E740481C1C}">
                <a14:useLocalDpi xmlns=""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p:cNvSpPr/>
          <p:nvPr/>
        </p:nvSpPr>
        <p:spPr>
          <a:xfrm>
            <a:off x="566145" y="895553"/>
            <a:ext cx="4572000" cy="707886"/>
          </a:xfrm>
          <a:prstGeom prst="rect">
            <a:avLst/>
          </a:prstGeom>
        </p:spPr>
        <p:txBody>
          <a:bodyPr>
            <a:spAutoFit/>
          </a:bodyPr>
          <a:lstStyle/>
          <a:p>
            <a:r>
              <a:rPr lang="en-IE" sz="2000" b="1" dirty="0" smtClean="0">
                <a:solidFill>
                  <a:schemeClr val="tx2"/>
                </a:solidFill>
                <a:latin typeface="Arial" pitchFamily="34" charset="0"/>
                <a:cs typeface="Arial" pitchFamily="34" charset="0"/>
              </a:rPr>
              <a:t>Flood Defences</a:t>
            </a:r>
          </a:p>
          <a:p>
            <a:endParaRPr lang="en-IE" sz="2000" b="1" dirty="0" smtClean="0">
              <a:solidFill>
                <a:schemeClr val="tx2"/>
              </a:solidFill>
              <a:latin typeface="Arial" pitchFamily="34" charset="0"/>
              <a:cs typeface="Arial" pitchFamily="34" charset="0"/>
            </a:endParaRPr>
          </a:p>
        </p:txBody>
      </p:sp>
      <p:grpSp>
        <p:nvGrpSpPr>
          <p:cNvPr id="6" name="Group 5"/>
          <p:cNvGrpSpPr/>
          <p:nvPr/>
        </p:nvGrpSpPr>
        <p:grpSpPr>
          <a:xfrm>
            <a:off x="4196913" y="1980616"/>
            <a:ext cx="4505762" cy="2810126"/>
            <a:chOff x="481164" y="0"/>
            <a:chExt cx="7316729" cy="6097905"/>
          </a:xfrm>
        </p:grpSpPr>
        <p:pic>
          <p:nvPicPr>
            <p:cNvPr id="8" name="Picture 7"/>
            <p:cNvPicPr>
              <a:picLocks noChangeAspect="1"/>
            </p:cNvPicPr>
            <p:nvPr/>
          </p:nvPicPr>
          <p:blipFill rotWithShape="1">
            <a:blip r:embed="rId4" cstate="print">
              <a:extLst>
                <a:ext uri="{28A0092B-C50C-407E-A947-70E740481C1C}">
                  <a14:useLocalDpi xmlns="" xmlns:a14="http://schemas.microsoft.com/office/drawing/2010/main" val="0"/>
                </a:ext>
              </a:extLst>
            </a:blip>
            <a:srcRect l="5226" r="14757"/>
            <a:stretch/>
          </p:blipFill>
          <p:spPr>
            <a:xfrm>
              <a:off x="481164" y="0"/>
              <a:ext cx="7316729" cy="6097905"/>
            </a:xfrm>
            <a:prstGeom prst="rect">
              <a:avLst/>
            </a:prstGeom>
          </p:spPr>
        </p:pic>
        <p:grpSp>
          <p:nvGrpSpPr>
            <p:cNvPr id="9" name="Group 8"/>
            <p:cNvGrpSpPr/>
            <p:nvPr/>
          </p:nvGrpSpPr>
          <p:grpSpPr>
            <a:xfrm>
              <a:off x="2838408" y="2599074"/>
              <a:ext cx="2773604" cy="2168544"/>
              <a:chOff x="2838408" y="2599074"/>
              <a:chExt cx="2773604" cy="2168544"/>
            </a:xfrm>
          </p:grpSpPr>
          <p:sp>
            <p:nvSpPr>
              <p:cNvPr id="15" name="Arc 14"/>
              <p:cNvSpPr/>
              <p:nvPr/>
            </p:nvSpPr>
            <p:spPr>
              <a:xfrm rot="5400000">
                <a:off x="3238380" y="2393987"/>
                <a:ext cx="1973659" cy="2773604"/>
              </a:xfrm>
              <a:prstGeom prst="arc">
                <a:avLst>
                  <a:gd name="adj1" fmla="val 13708741"/>
                  <a:gd name="adj2" fmla="val 0"/>
                </a:avLst>
              </a:prstGeom>
              <a:ln w="762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dirty="0"/>
              </a:p>
            </p:txBody>
          </p:sp>
          <p:sp>
            <p:nvSpPr>
              <p:cNvPr id="16" name="Isosceles Triangle 15"/>
              <p:cNvSpPr/>
              <p:nvPr/>
            </p:nvSpPr>
            <p:spPr>
              <a:xfrm rot="18595046">
                <a:off x="4669857" y="2599074"/>
                <a:ext cx="504056" cy="504056"/>
              </a:xfrm>
              <a:prstGeom prst="triangl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grpSp>
        <p:grpSp>
          <p:nvGrpSpPr>
            <p:cNvPr id="10" name="Group 9"/>
            <p:cNvGrpSpPr/>
            <p:nvPr/>
          </p:nvGrpSpPr>
          <p:grpSpPr>
            <a:xfrm>
              <a:off x="2400028" y="2277237"/>
              <a:ext cx="1825181" cy="1368242"/>
              <a:chOff x="2838410" y="2592963"/>
              <a:chExt cx="3241624" cy="2174656"/>
            </a:xfrm>
          </p:grpSpPr>
          <p:sp>
            <p:nvSpPr>
              <p:cNvPr id="13" name="Arc 12"/>
              <p:cNvSpPr/>
              <p:nvPr/>
            </p:nvSpPr>
            <p:spPr>
              <a:xfrm rot="5400000">
                <a:off x="3407052" y="2094637"/>
                <a:ext cx="2104340" cy="3241624"/>
              </a:xfrm>
              <a:prstGeom prst="arc">
                <a:avLst>
                  <a:gd name="adj1" fmla="val 13708741"/>
                  <a:gd name="adj2" fmla="val 0"/>
                </a:avLst>
              </a:prstGeom>
              <a:ln w="762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dirty="0"/>
              </a:p>
            </p:txBody>
          </p:sp>
          <p:sp>
            <p:nvSpPr>
              <p:cNvPr id="14" name="Isosceles Triangle 13"/>
              <p:cNvSpPr/>
              <p:nvPr/>
            </p:nvSpPr>
            <p:spPr>
              <a:xfrm rot="18595046">
                <a:off x="5101466" y="2592964"/>
                <a:ext cx="504057" cy="504056"/>
              </a:xfrm>
              <a:prstGeom prst="triangl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grpSp>
        <p:sp>
          <p:nvSpPr>
            <p:cNvPr id="12" name="TextBox 11"/>
            <p:cNvSpPr txBox="1"/>
            <p:nvPr/>
          </p:nvSpPr>
          <p:spPr>
            <a:xfrm>
              <a:off x="5565644" y="1751691"/>
              <a:ext cx="2232248" cy="646331"/>
            </a:xfrm>
            <a:prstGeom prst="rect">
              <a:avLst/>
            </a:prstGeom>
            <a:noFill/>
          </p:spPr>
          <p:txBody>
            <a:bodyPr wrap="square" rtlCol="0">
              <a:spAutoFit/>
            </a:bodyPr>
            <a:lstStyle/>
            <a:p>
              <a:pPr algn="ctr"/>
              <a:r>
                <a:rPr lang="en-IE" b="1" dirty="0" smtClean="0">
                  <a:solidFill>
                    <a:srgbClr val="00B0F0"/>
                  </a:solidFill>
                </a:rPr>
                <a:t>Reflects the energy of the waves</a:t>
              </a:r>
              <a:endParaRPr lang="en-IE" b="1" dirty="0">
                <a:solidFill>
                  <a:srgbClr val="00B0F0"/>
                </a:solidFill>
              </a:endParaRPr>
            </a:p>
          </p:txBody>
        </p:sp>
      </p:grpSp>
      <p:sp>
        <p:nvSpPr>
          <p:cNvPr id="2" name="TextBox 1"/>
          <p:cNvSpPr txBox="1"/>
          <p:nvPr/>
        </p:nvSpPr>
        <p:spPr>
          <a:xfrm>
            <a:off x="566145" y="1673702"/>
            <a:ext cx="3036154" cy="1200329"/>
          </a:xfrm>
          <a:prstGeom prst="rect">
            <a:avLst/>
          </a:prstGeom>
          <a:noFill/>
        </p:spPr>
        <p:txBody>
          <a:bodyPr wrap="square" rtlCol="0">
            <a:spAutoFit/>
          </a:bodyPr>
          <a:lstStyle/>
          <a:p>
            <a:r>
              <a:rPr lang="en-IE" b="1" dirty="0" smtClean="0">
                <a:latin typeface="Arial" pitchFamily="34" charset="0"/>
                <a:cs typeface="Arial" pitchFamily="34" charset="0"/>
              </a:rPr>
              <a:t>Sea walls </a:t>
            </a:r>
            <a:r>
              <a:rPr lang="en-IE" dirty="0" smtClean="0">
                <a:latin typeface="Arial" pitchFamily="34" charset="0"/>
                <a:cs typeface="Arial" pitchFamily="34" charset="0"/>
              </a:rPr>
              <a:t>and coastal defences protect the coast from storm surges and waves. </a:t>
            </a:r>
            <a:endParaRPr lang="en-IE" dirty="0">
              <a:latin typeface="Arial" pitchFamily="34" charset="0"/>
              <a:cs typeface="Arial" pitchFamily="34" charset="0"/>
            </a:endParaRPr>
          </a:p>
        </p:txBody>
      </p:sp>
      <p:sp>
        <p:nvSpPr>
          <p:cNvPr id="3" name="TextBox 2"/>
          <p:cNvSpPr txBox="1"/>
          <p:nvPr/>
        </p:nvSpPr>
        <p:spPr>
          <a:xfrm>
            <a:off x="534275" y="4365104"/>
            <a:ext cx="3324186" cy="1200329"/>
          </a:xfrm>
          <a:prstGeom prst="rect">
            <a:avLst/>
          </a:prstGeom>
          <a:noFill/>
        </p:spPr>
        <p:txBody>
          <a:bodyPr wrap="square" rtlCol="0">
            <a:spAutoFit/>
          </a:bodyPr>
          <a:lstStyle/>
          <a:p>
            <a:r>
              <a:rPr lang="en-IE" dirty="0" smtClean="0">
                <a:latin typeface="Arial" pitchFamily="34" charset="0"/>
                <a:cs typeface="Arial" pitchFamily="34" charset="0"/>
              </a:rPr>
              <a:t>Large rock armour disperses the energy ‘breaking up’ the waves power so it</a:t>
            </a:r>
            <a:r>
              <a:rPr lang="en-IE" baseline="0" dirty="0" smtClean="0">
                <a:latin typeface="Arial" pitchFamily="34" charset="0"/>
                <a:cs typeface="Arial" pitchFamily="34" charset="0"/>
              </a:rPr>
              <a:t> is not as strong when it reaches land. </a:t>
            </a:r>
            <a:endParaRPr lang="en-IE" dirty="0">
              <a:latin typeface="Arial" pitchFamily="34" charset="0"/>
              <a:cs typeface="Arial" pitchFamily="34" charset="0"/>
            </a:endParaRPr>
          </a:p>
        </p:txBody>
      </p:sp>
      <p:sp>
        <p:nvSpPr>
          <p:cNvPr id="4" name="TextBox 3"/>
          <p:cNvSpPr txBox="1"/>
          <p:nvPr/>
        </p:nvSpPr>
        <p:spPr>
          <a:xfrm>
            <a:off x="534275" y="2874031"/>
            <a:ext cx="3180170" cy="2031325"/>
          </a:xfrm>
          <a:prstGeom prst="rect">
            <a:avLst/>
          </a:prstGeom>
          <a:noFill/>
        </p:spPr>
        <p:txBody>
          <a:bodyPr wrap="square" rtlCol="0">
            <a:spAutoFit/>
          </a:bodyPr>
          <a:lstStyle/>
          <a:p>
            <a:r>
              <a:rPr lang="en-IE" baseline="0" dirty="0" smtClean="0">
                <a:latin typeface="Arial" pitchFamily="34" charset="0"/>
                <a:cs typeface="Arial" pitchFamily="34" charset="0"/>
              </a:rPr>
              <a:t>Sea walls are built high to stop waves crashing over and are curved to reflect the wave’s energy back out to sea.</a:t>
            </a:r>
            <a:endParaRPr lang="en-IE" dirty="0" smtClean="0">
              <a:latin typeface="Arial" pitchFamily="34" charset="0"/>
              <a:cs typeface="Arial" pitchFamily="34" charset="0"/>
            </a:endParaRPr>
          </a:p>
          <a:p>
            <a:endParaRPr lang="en-IE" dirty="0" smtClean="0"/>
          </a:p>
          <a:p>
            <a:endParaRPr lang="en-IE" dirty="0"/>
          </a:p>
        </p:txBody>
      </p:sp>
    </p:spTree>
    <p:extLst>
      <p:ext uri="{BB962C8B-B14F-4D97-AF65-F5344CB8AC3E}">
        <p14:creationId xmlns="" xmlns:p14="http://schemas.microsoft.com/office/powerpoint/2010/main" val="32594939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4313</TotalTime>
  <Words>1778</Words>
  <Application>Microsoft Office PowerPoint</Application>
  <PresentationFormat>On-screen Show (4:3)</PresentationFormat>
  <Paragraphs>124</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Flooding &amp; Coastal Communities</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Flooding &amp; Coastal Communities</dc:title>
  <dc:creator>Joanne</dc:creator>
  <cp:lastModifiedBy>Aquarium</cp:lastModifiedBy>
  <cp:revision>47</cp:revision>
  <dcterms:created xsi:type="dcterms:W3CDTF">2015-09-15T10:55:28Z</dcterms:created>
  <dcterms:modified xsi:type="dcterms:W3CDTF">2015-09-19T10:35:08Z</dcterms:modified>
</cp:coreProperties>
</file>