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8" r:id="rId4"/>
    <p:sldId id="259" r:id="rId5"/>
    <p:sldId id="263" r:id="rId6"/>
    <p:sldId id="261" r:id="rId7"/>
    <p:sldId id="257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957" autoAdjust="0"/>
  </p:normalViewPr>
  <p:slideViewPr>
    <p:cSldViewPr>
      <p:cViewPr>
        <p:scale>
          <a:sx n="100" d="100"/>
          <a:sy n="100" d="100"/>
        </p:scale>
        <p:origin x="-7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3A7E2-8DC0-47D3-9B70-DB2427E37503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BB57E-BEFB-4ECC-82A5-997C4F2EAC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220320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The word</a:t>
            </a:r>
            <a:r>
              <a:rPr lang="en-IE" baseline="0" dirty="0" smtClean="0"/>
              <a:t> biodegradable is often associated </a:t>
            </a:r>
            <a:r>
              <a:rPr lang="en-IE" dirty="0" smtClean="0">
                <a:effectLst/>
              </a:rPr>
              <a:t>with environmentally friendly products that are capable of decomposing back into natural elements</a:t>
            </a:r>
            <a:r>
              <a:rPr lang="en-IE" baseline="0" dirty="0" smtClean="0">
                <a:effectLst/>
              </a:rPr>
              <a:t> (e.g. the earth).</a:t>
            </a:r>
            <a:endParaRPr lang="en-IE" baseline="0" dirty="0" smtClean="0"/>
          </a:p>
          <a:p>
            <a:endParaRPr lang="en-IE" baseline="0" dirty="0" smtClean="0"/>
          </a:p>
          <a:p>
            <a:r>
              <a:rPr lang="en-IE" baseline="0" dirty="0" smtClean="0"/>
              <a:t>For example we often use the terms “biodegradable” and “non – biodegradable” to describe items that we use.  This means it will breakdown faster – and be less harmful on the environment.</a:t>
            </a:r>
          </a:p>
          <a:p>
            <a:endParaRPr lang="en-IE" baseline="0" dirty="0" smtClean="0"/>
          </a:p>
          <a:p>
            <a:r>
              <a:rPr lang="en-IE" baseline="0" dirty="0" smtClean="0"/>
              <a:t>However, as we often producing products that will withstand the environment conditions and last longer: </a:t>
            </a:r>
            <a:r>
              <a:rPr lang="en-IE" b="1" dirty="0" smtClean="0">
                <a:effectLst/>
              </a:rPr>
              <a:t>Plastic bags, synthetics, plastic bottles, tin cans</a:t>
            </a:r>
            <a:r>
              <a:rPr lang="en-IE" b="1" baseline="0" dirty="0" smtClean="0">
                <a:effectLst/>
              </a:rPr>
              <a:t> are just a few things that make our lives easier. 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 smtClean="0"/>
          </a:p>
          <a:p>
            <a:r>
              <a:rPr lang="en-IE" dirty="0" smtClean="0"/>
              <a:t>But what we forget is that these advanced products do not break down naturally.</a:t>
            </a:r>
            <a:endParaRPr lang="en-IE" baseline="0" dirty="0" smtClean="0"/>
          </a:p>
          <a:p>
            <a:endParaRPr lang="en-IE" baseline="0" dirty="0" smtClean="0"/>
          </a:p>
          <a:p>
            <a:r>
              <a:rPr lang="en-IE" baseline="0" dirty="0" smtClean="0"/>
              <a:t>However, a lot of items that breakdown, take a very long time.  Scientists are now finding that even when a lot of these items have broken down into tiny tiny particles, they can still have a harmful effect on the environment and our health.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408477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4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11518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Natural:</a:t>
            </a:r>
            <a:r>
              <a:rPr lang="en-IE" baseline="0" dirty="0" smtClean="0"/>
              <a:t> Sand, Shells, Seaweed, Water</a:t>
            </a:r>
          </a:p>
          <a:p>
            <a:r>
              <a:rPr lang="en-IE" baseline="0" dirty="0" smtClean="0"/>
              <a:t>Processed (not natural): Cigarette butt, Plastic Bottle, Tin can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Items typically found on the beach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Approximate time for compounds to  biodegrade in a marine environment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Paper towels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2-4 weeks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Newspaper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weeks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Corrugated box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months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Apple 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1-2 months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Banana peel 2-5 weeks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Cotton Cloth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months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Cigarette butt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1-5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Plywood (e.g. for building)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1-3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Waxed carton (e.g. milk cartons)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Plastic bags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10-20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Nylon fabric (e.g. clothing)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30-40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Leather 50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Rubber 50-80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 cans (e.g. tinned food)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50-100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Aluminium cans (e.g. drink cans)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150 -200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plastic (e.g. drink bottles)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Hard plastic (e.g. bottle caps / lids)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Disposable nappy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450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Monofilament Fishing Line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600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Glass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Thousands of years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Styrofoam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many things eventually break down after a number of years, Styrofoam is one of the few things that does not biodegrade.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Tinfoil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Tinfoil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also does not biodegrade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6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2174329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Because</a:t>
            </a:r>
            <a:r>
              <a:rPr lang="en-IE" baseline="0" dirty="0" smtClean="0"/>
              <a:t> a lot of these items take a very long time to degrade, we are filling up our landfills at an extremely fast rate.  </a:t>
            </a:r>
          </a:p>
          <a:p>
            <a:endParaRPr lang="en-IE" baseline="0" dirty="0" smtClean="0"/>
          </a:p>
          <a:p>
            <a:r>
              <a:rPr lang="en-IE" baseline="0" dirty="0" smtClean="0"/>
              <a:t>Discuss with the children: What do you think we could do to reduce the use of materials that take a long time to … and to stop them finding their way onto our shorelines and into our ocean?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BB57E-BEFB-4ECC-82A5-997C4F2EACB6}" type="slidenum">
              <a:rPr lang="en-IE" smtClean="0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0932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7073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154437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117844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56632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995498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75415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73607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607443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351635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46664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265882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47C6-A56A-4B7A-BA01-20163B2F4925}" type="datetimeFigureOut">
              <a:rPr lang="en-IE" smtClean="0"/>
              <a:pPr/>
              <a:t>19/09/2015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334A4-C590-457A-95FA-58D47A4D555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="" xmlns:p14="http://schemas.microsoft.com/office/powerpoint/2010/main" val="214054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r>
              <a:rPr lang="en-IE" dirty="0" smtClean="0"/>
              <a:t>Degradation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24392"/>
            <a:ext cx="9525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68142"/>
            <a:ext cx="7905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015" y="4207234"/>
            <a:ext cx="1183958" cy="79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85401"/>
            <a:ext cx="5143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14" y="4267241"/>
            <a:ext cx="8953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267241"/>
            <a:ext cx="9429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48192"/>
            <a:ext cx="904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113510" cy="290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13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1546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Types of Degradation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/>
              <a:t>Biodegradation</a:t>
            </a:r>
          </a:p>
          <a:p>
            <a:r>
              <a:rPr lang="en-IE" dirty="0" smtClean="0"/>
              <a:t>Photo degradation</a:t>
            </a:r>
          </a:p>
          <a:p>
            <a:r>
              <a:rPr lang="en-IE" dirty="0" smtClean="0"/>
              <a:t>Thermal degradation</a:t>
            </a:r>
          </a:p>
          <a:p>
            <a:r>
              <a:rPr lang="en-IE" dirty="0" smtClean="0"/>
              <a:t>Hydrolysis</a:t>
            </a:r>
          </a:p>
          <a:p>
            <a:endParaRPr lang="en-IE" dirty="0" smtClean="0"/>
          </a:p>
        </p:txBody>
      </p:sp>
      <p:pic>
        <p:nvPicPr>
          <p:cNvPr id="5" name="Content Placeholder 4" descr="i phone photos june 2015 38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700808"/>
            <a:ext cx="3174504" cy="2380878"/>
          </a:xfrm>
        </p:spPr>
      </p:pic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7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trash for sort and cou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861048"/>
            <a:ext cx="35433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is biodegradation?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b="1" dirty="0" smtClean="0"/>
              <a:t>Biodegradation</a:t>
            </a:r>
          </a:p>
          <a:p>
            <a:pPr marL="0" indent="0">
              <a:buNone/>
            </a:pPr>
            <a:r>
              <a:rPr lang="en-IE" dirty="0" smtClean="0"/>
              <a:t>is </a:t>
            </a:r>
            <a:r>
              <a:rPr lang="en-IE" dirty="0"/>
              <a:t>when items (including natural items and man-made products) decompose </a:t>
            </a:r>
            <a:r>
              <a:rPr lang="en-IE" dirty="0" smtClean="0"/>
              <a:t>or ‘breakdown’ </a:t>
            </a:r>
            <a:r>
              <a:rPr lang="en-IE" dirty="0"/>
              <a:t>very slowly into very small parts by natural processes (bacteria, fungi, or other biological means). </a:t>
            </a:r>
            <a:endParaRPr lang="en-IE" dirty="0" smtClean="0"/>
          </a:p>
          <a:p>
            <a:pPr marL="0" indent="0">
              <a:buNone/>
            </a:pPr>
            <a:endParaRPr lang="en-IE" b="1" dirty="0" smtClean="0"/>
          </a:p>
          <a:p>
            <a:pPr marL="0" indent="0">
              <a:buNone/>
            </a:pPr>
            <a:r>
              <a:rPr lang="en-IE" b="1" dirty="0" err="1" smtClean="0"/>
              <a:t>bio·deg·ra·da·tion</a:t>
            </a:r>
            <a:r>
              <a:rPr lang="en-IE" dirty="0" smtClean="0"/>
              <a:t> \</a:t>
            </a:r>
            <a:r>
              <a:rPr lang="en-IE" i="1" dirty="0" smtClean="0"/>
              <a:t>noun</a:t>
            </a:r>
            <a:r>
              <a:rPr lang="en-IE" dirty="0" smtClean="0"/>
              <a:t> </a:t>
            </a:r>
          </a:p>
          <a:p>
            <a:pPr marL="0" indent="0">
              <a:buNone/>
            </a:pPr>
            <a:r>
              <a:rPr lang="en-IE" b="1" dirty="0" err="1" smtClean="0"/>
              <a:t>bio·de·grad·abil·i·ty</a:t>
            </a:r>
            <a:r>
              <a:rPr lang="en-IE" dirty="0" smtClean="0"/>
              <a:t> / </a:t>
            </a:r>
            <a:r>
              <a:rPr lang="en-IE" i="1" dirty="0" smtClean="0"/>
              <a:t>noun</a:t>
            </a:r>
            <a:r>
              <a:rPr lang="en-IE" dirty="0" smtClean="0"/>
              <a:t> </a:t>
            </a:r>
            <a:br>
              <a:rPr lang="en-IE" dirty="0" smtClean="0"/>
            </a:br>
            <a:r>
              <a:rPr lang="en-IE" b="1" dirty="0" err="1" smtClean="0"/>
              <a:t>bio·de·grade</a:t>
            </a:r>
            <a:r>
              <a:rPr lang="en-IE" dirty="0"/>
              <a:t> </a:t>
            </a:r>
            <a:r>
              <a:rPr lang="en-IE" dirty="0" smtClean="0"/>
              <a:t>/ </a:t>
            </a:r>
            <a:r>
              <a:rPr lang="en-IE" i="1" dirty="0" smtClean="0"/>
              <a:t>verb</a:t>
            </a:r>
            <a:r>
              <a:rPr lang="en-IE" dirty="0" smtClean="0"/>
              <a:t> </a:t>
            </a:r>
          </a:p>
          <a:p>
            <a:pPr marL="0" indent="0">
              <a:buNone/>
            </a:pPr>
            <a:r>
              <a:rPr lang="en-IE" b="1" dirty="0" err="1" smtClean="0"/>
              <a:t>bio·de·grad·able</a:t>
            </a:r>
            <a:r>
              <a:rPr lang="en-IE" b="1" dirty="0" smtClean="0"/>
              <a:t> </a:t>
            </a:r>
            <a:r>
              <a:rPr lang="en-IE" dirty="0" smtClean="0"/>
              <a:t>/</a:t>
            </a:r>
            <a:r>
              <a:rPr lang="en-IE" b="1" dirty="0" smtClean="0"/>
              <a:t> </a:t>
            </a:r>
            <a:r>
              <a:rPr lang="en-IE" i="1" dirty="0" smtClean="0"/>
              <a:t>adjective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i="1" dirty="0" smtClean="0">
              <a:effectLst/>
            </a:endParaRPr>
          </a:p>
        </p:txBody>
      </p:sp>
      <p:pic>
        <p:nvPicPr>
          <p:cNvPr id="4" name="Picture 3" descr="i phone photos june 2015 10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410236"/>
            <a:ext cx="2736304" cy="2052228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6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9279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Other types of degradation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aseline="0" dirty="0" smtClean="0"/>
              <a:t>Photo degradation:</a:t>
            </a:r>
            <a:r>
              <a:rPr lang="en-IE" dirty="0" smtClean="0"/>
              <a:t> action of sunlight in outdoor </a:t>
            </a:r>
            <a:r>
              <a:rPr lang="en-IE" dirty="0" smtClean="0"/>
              <a:t>exposure.</a:t>
            </a:r>
            <a:endParaRPr lang="en-IE" dirty="0" smtClean="0"/>
          </a:p>
          <a:p>
            <a:pPr marL="0" indent="0">
              <a:buNone/>
            </a:pPr>
            <a:endParaRPr lang="en-IE" baseline="0" dirty="0" smtClean="0"/>
          </a:p>
          <a:p>
            <a:pPr marL="0" indent="0">
              <a:buNone/>
            </a:pPr>
            <a:r>
              <a:rPr lang="en-IE" dirty="0" smtClean="0"/>
              <a:t>Thermal degradation: action of high temperatures (usually not </a:t>
            </a:r>
            <a:endParaRPr lang="en-IE" dirty="0" smtClean="0"/>
          </a:p>
          <a:p>
            <a:pPr marL="0" indent="0">
              <a:buNone/>
            </a:pPr>
            <a:r>
              <a:rPr lang="en-IE" dirty="0" smtClean="0"/>
              <a:t>environmental).</a:t>
            </a:r>
            <a:endParaRPr lang="en-IE" dirty="0" smtClean="0"/>
          </a:p>
          <a:p>
            <a:pPr marL="0" indent="0">
              <a:buNone/>
            </a:pPr>
            <a:endParaRPr lang="en-IE" baseline="0" dirty="0" smtClean="0"/>
          </a:p>
          <a:p>
            <a:pPr marL="0" indent="0">
              <a:buNone/>
            </a:pPr>
            <a:r>
              <a:rPr lang="en-IE" dirty="0" smtClean="0"/>
              <a:t>Hydrolysis: reaction with </a:t>
            </a:r>
            <a:r>
              <a:rPr lang="en-IE" dirty="0" smtClean="0"/>
              <a:t>water.</a:t>
            </a:r>
            <a:endParaRPr lang="en-IE" baseline="0" dirty="0" smtClean="0"/>
          </a:p>
        </p:txBody>
      </p:sp>
      <p:pic>
        <p:nvPicPr>
          <p:cNvPr id="4" name="Picture 3" descr="i phone photos june 2015 7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077072"/>
            <a:ext cx="2519264" cy="1889448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6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10241" name="Picture 1" descr="IMG_03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916832"/>
            <a:ext cx="1889125" cy="2527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1396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IE" dirty="0" smtClean="0"/>
              <a:t>Materials on the Shore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</p:spPr>
        <p:txBody>
          <a:bodyPr/>
          <a:lstStyle/>
          <a:p>
            <a:pPr algn="ctr"/>
            <a:r>
              <a:rPr lang="en-IE" dirty="0" smtClean="0"/>
              <a:t>Natural 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700808"/>
            <a:ext cx="4040188" cy="3054325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041775" cy="639762"/>
          </a:xfrm>
        </p:spPr>
        <p:txBody>
          <a:bodyPr/>
          <a:lstStyle/>
          <a:p>
            <a:pPr algn="ctr"/>
            <a:r>
              <a:rPr lang="en-IE" dirty="0" smtClean="0"/>
              <a:t>Processed  (not natural)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1700808"/>
            <a:ext cx="4041775" cy="3054325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94116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/>
              <a:t>Sand</a:t>
            </a:r>
            <a:endParaRPr lang="en-IE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551723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dirty="0" smtClean="0">
                <a:solidFill>
                  <a:srgbClr val="00B0F0"/>
                </a:solidFill>
              </a:rPr>
              <a:t>Water</a:t>
            </a:r>
            <a:endParaRPr lang="en-IE" sz="32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6288" y="5669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3916313" y="5802982"/>
            <a:ext cx="101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4941168"/>
            <a:ext cx="111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dirty="0" smtClean="0">
                <a:solidFill>
                  <a:schemeClr val="accent6">
                    <a:lumMod val="75000"/>
                  </a:schemeClr>
                </a:solidFill>
              </a:rPr>
              <a:t>shells</a:t>
            </a:r>
            <a:endParaRPr lang="en-IE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3488" y="612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4941168"/>
            <a:ext cx="2076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>
                <a:solidFill>
                  <a:srgbClr val="7030A0"/>
                </a:solidFill>
              </a:rPr>
              <a:t>Plastic Bottle</a:t>
            </a:r>
            <a:endParaRPr lang="en-IE" sz="28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4869160"/>
            <a:ext cx="1495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>
                <a:solidFill>
                  <a:srgbClr val="00B050"/>
                </a:solidFill>
              </a:rPr>
              <a:t>Seaweed</a:t>
            </a:r>
            <a:endParaRPr lang="en-IE" sz="28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5445224"/>
            <a:ext cx="126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>
                <a:solidFill>
                  <a:srgbClr val="FF0000"/>
                </a:solidFill>
              </a:rPr>
              <a:t>Tin Can</a:t>
            </a:r>
            <a:endParaRPr lang="en-IE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55892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>
                <a:solidFill>
                  <a:srgbClr val="0070C0"/>
                </a:solidFill>
              </a:rPr>
              <a:t>Cigarette Butt</a:t>
            </a:r>
            <a:endParaRPr lang="en-IE" sz="2800" dirty="0">
              <a:solidFill>
                <a:srgbClr val="0070C0"/>
              </a:solidFill>
            </a:endParaRPr>
          </a:p>
        </p:txBody>
      </p:sp>
      <p:sp>
        <p:nvSpPr>
          <p:cNvPr id="1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20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Can you guess how long the following items take to degrade? </a:t>
            </a:r>
            <a:br>
              <a:rPr lang="en-IE" dirty="0" smtClean="0"/>
            </a:br>
            <a:r>
              <a:rPr lang="en-IE" sz="3600" dirty="0" smtClean="0"/>
              <a:t>Try to match the material with the correct length of time. </a:t>
            </a:r>
            <a:endParaRPr lang="en-IE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>
            <a:normAutofit fontScale="92500" lnSpcReduction="10000"/>
          </a:bodyPr>
          <a:lstStyle/>
          <a:p>
            <a:r>
              <a:rPr lang="en-IE" sz="2400" dirty="0" smtClean="0"/>
              <a:t>Paper Towels</a:t>
            </a:r>
          </a:p>
          <a:p>
            <a:r>
              <a:rPr lang="en-IE" sz="2400" dirty="0" smtClean="0"/>
              <a:t>Styrofoam</a:t>
            </a:r>
          </a:p>
          <a:p>
            <a:r>
              <a:rPr lang="en-IE" sz="2400" dirty="0" smtClean="0"/>
              <a:t>Fishing Line</a:t>
            </a:r>
          </a:p>
          <a:p>
            <a:r>
              <a:rPr lang="en-IE" sz="2400" dirty="0" smtClean="0"/>
              <a:t>Plastic bag</a:t>
            </a:r>
          </a:p>
          <a:p>
            <a:r>
              <a:rPr lang="en-IE" sz="2400" dirty="0" smtClean="0"/>
              <a:t>Tin Can</a:t>
            </a:r>
          </a:p>
          <a:p>
            <a:r>
              <a:rPr lang="en-IE" sz="2400" dirty="0" smtClean="0"/>
              <a:t>Plastic Bottle lids</a:t>
            </a:r>
          </a:p>
          <a:p>
            <a:r>
              <a:rPr lang="en-IE" sz="2400" dirty="0" smtClean="0"/>
              <a:t>Cigarette butt</a:t>
            </a:r>
          </a:p>
          <a:p>
            <a:r>
              <a:rPr lang="en-IE" sz="2400" dirty="0" smtClean="0"/>
              <a:t>Apple</a:t>
            </a:r>
          </a:p>
          <a:p>
            <a:r>
              <a:rPr lang="en-IE" sz="2400" dirty="0" smtClean="0"/>
              <a:t>Aluminium Can </a:t>
            </a:r>
          </a:p>
          <a:p>
            <a:r>
              <a:rPr lang="en-IE" sz="2400" dirty="0" smtClean="0"/>
              <a:t>Disposal nappy</a:t>
            </a:r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60032" y="2348880"/>
            <a:ext cx="4176464" cy="3777283"/>
          </a:xfrm>
        </p:spPr>
        <p:txBody>
          <a:bodyPr>
            <a:normAutofit fontScale="92500" lnSpcReduction="10000"/>
          </a:bodyPr>
          <a:lstStyle/>
          <a:p>
            <a:r>
              <a:rPr lang="en-IE" sz="2000" dirty="0" smtClean="0">
                <a:solidFill>
                  <a:srgbClr val="0070C0"/>
                </a:solidFill>
              </a:rPr>
              <a:t>450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Unknown, just breaks into smaller and smaller pieces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150-200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50-100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2-4 weeks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1-5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600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10-20 years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1-2 months</a:t>
            </a:r>
          </a:p>
          <a:p>
            <a:r>
              <a:rPr lang="en-IE" sz="2000" dirty="0" smtClean="0">
                <a:solidFill>
                  <a:srgbClr val="0070C0"/>
                </a:solidFill>
              </a:rPr>
              <a:t>400 years</a:t>
            </a:r>
            <a:endParaRPr lang="en-IE" sz="2000" dirty="0">
              <a:solidFill>
                <a:srgbClr val="0070C0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7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8258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en-IE" sz="2800" dirty="0" smtClean="0"/>
              <a:t>Websites for extra exploration</a:t>
            </a:r>
            <a:br>
              <a:rPr lang="en-IE" sz="2800" dirty="0" smtClean="0"/>
            </a:br>
            <a:endParaRPr lang="en-I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IE" dirty="0" smtClean="0"/>
              <a:t>Images on Degradation: search for images </a:t>
            </a:r>
            <a:r>
              <a:rPr lang="en-IE" dirty="0" smtClean="0"/>
              <a:t>using the phase</a:t>
            </a:r>
            <a:r>
              <a:rPr lang="en-IE" dirty="0" smtClean="0"/>
              <a:t> </a:t>
            </a:r>
            <a:r>
              <a:rPr lang="en-IE" dirty="0" smtClean="0"/>
              <a:t>“How long does it take to degrade” for a selection of info graphics.</a:t>
            </a:r>
          </a:p>
          <a:p>
            <a:r>
              <a:rPr lang="en-IE" dirty="0" smtClean="0"/>
              <a:t>“Ocean </a:t>
            </a:r>
            <a:r>
              <a:rPr lang="en-IE" dirty="0" smtClean="0"/>
              <a:t>Today” produced by NOAA in America. This site has a selection of videos in the section on “Fix our Ocean”. </a:t>
            </a:r>
            <a:endParaRPr lang="en-IE" dirty="0" smtClean="0"/>
          </a:p>
          <a:p>
            <a:r>
              <a:rPr lang="en-IE" dirty="0" smtClean="0"/>
              <a:t>“</a:t>
            </a:r>
            <a:r>
              <a:rPr lang="en-IE" dirty="0" smtClean="0"/>
              <a:t>Two minutes on Oceans with Tim Toomey” produced by the United Nations Education Programme</a:t>
            </a:r>
            <a:r>
              <a:rPr lang="en-IE" smtClean="0"/>
              <a:t>. </a:t>
            </a:r>
            <a:r>
              <a:rPr lang="en-IE" smtClean="0"/>
              <a:t> </a:t>
            </a:r>
            <a:endParaRPr lang="en-IE" dirty="0" smtClean="0"/>
          </a:p>
          <a:p>
            <a:r>
              <a:rPr lang="en-IE" dirty="0" smtClean="0"/>
              <a:t>Search “Marlisco </a:t>
            </a:r>
            <a:r>
              <a:rPr lang="en-IE" dirty="0" smtClean="0"/>
              <a:t>marine litter </a:t>
            </a:r>
            <a:r>
              <a:rPr lang="en-IE" dirty="0" smtClean="0"/>
              <a:t>video” </a:t>
            </a:r>
            <a:r>
              <a:rPr lang="en-IE" dirty="0" smtClean="0"/>
              <a:t>on </a:t>
            </a:r>
            <a:r>
              <a:rPr lang="en-IE" dirty="0" smtClean="0"/>
              <a:t>Vimeo</a:t>
            </a:r>
            <a:r>
              <a:rPr lang="en-IE" dirty="0" smtClean="0"/>
              <a:t> </a:t>
            </a:r>
            <a:r>
              <a:rPr lang="en-IE" dirty="0" smtClean="0"/>
              <a:t>for an excellent animation on the marine litter and its impact on the environment. </a:t>
            </a:r>
            <a:endParaRPr lang="en-I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5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2944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Websites highlighting how we can help reduce micro beads 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Micro beads are tiny pieces of plastic that are added to products such as shampoo and toothpaste. </a:t>
            </a:r>
          </a:p>
          <a:p>
            <a:r>
              <a:rPr lang="en-IE" dirty="0" smtClean="0"/>
              <a:t>There are now a number of campaigns trying to stop this practice. They include:</a:t>
            </a:r>
          </a:p>
          <a:p>
            <a:pPr lvl="1"/>
            <a:r>
              <a:rPr lang="en-IE" dirty="0" smtClean="0"/>
              <a:t>Clean coasts Beat the Microbead Ireland</a:t>
            </a:r>
            <a:endParaRPr lang="en-IE" dirty="0" smtClean="0"/>
          </a:p>
          <a:p>
            <a:pPr lvl="1"/>
            <a:r>
              <a:rPr lang="en-IE" dirty="0" smtClean="0"/>
              <a:t>Beat the Microbead International</a:t>
            </a:r>
          </a:p>
          <a:p>
            <a:pPr lvl="1"/>
            <a:r>
              <a:rPr lang="en-IE" dirty="0" smtClean="0"/>
              <a:t>Lets Ban the Bead- the Story of Stuff</a:t>
            </a:r>
          </a:p>
          <a:p>
            <a:pPr>
              <a:buNone/>
            </a:pPr>
            <a:r>
              <a:rPr lang="en-IE" dirty="0" smtClean="0"/>
              <a:t>(Use these phases on your internet search to find more information). 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1"/>
            <a:ext cx="4618856" cy="3571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en-US" sz="1400" dirty="0" smtClean="0"/>
              <a:t>Explorers Education Programme: </a:t>
            </a:r>
            <a:r>
              <a:rPr lang="en-IE" altLang="en-US" sz="1400" dirty="0" smtClean="0"/>
              <a:t>www.explorers.ie</a:t>
            </a:r>
            <a:endParaRPr lang="en-GB" altLang="en-US" sz="1400" dirty="0" smtClean="0"/>
          </a:p>
          <a:p>
            <a:endParaRPr lang="en-GB" altLang="en-US" sz="1400" dirty="0" smtClean="0"/>
          </a:p>
        </p:txBody>
      </p:sp>
      <p:pic>
        <p:nvPicPr>
          <p:cNvPr id="5" name="Picture 8" descr="Explorers Education Programme Logo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27"/>
          <a:stretch>
            <a:fillRect/>
          </a:stretch>
        </p:blipFill>
        <p:spPr bwMode="auto">
          <a:xfrm>
            <a:off x="8101013" y="6165304"/>
            <a:ext cx="601662" cy="54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729</Words>
  <Application>Microsoft Office PowerPoint</Application>
  <PresentationFormat>On-screen Show (4:3)</PresentationFormat>
  <Paragraphs>120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Degradation</vt:lpstr>
      <vt:lpstr>Types of Degradation </vt:lpstr>
      <vt:lpstr>What is biodegradation?</vt:lpstr>
      <vt:lpstr>Other types of degradation</vt:lpstr>
      <vt:lpstr>Materials on the Shore</vt:lpstr>
      <vt:lpstr> Can you guess how long the following items take to degrade?  Try to match the material with the correct length of time. </vt:lpstr>
      <vt:lpstr>Websites for extra exploration </vt:lpstr>
      <vt:lpstr>Websites highlighting how we can help reduce micro beads  </vt:lpstr>
    </vt:vector>
  </TitlesOfParts>
  <Company>IT Ops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cdromgoolregan</dc:creator>
  <cp:lastModifiedBy>Aquarium</cp:lastModifiedBy>
  <cp:revision>30</cp:revision>
  <dcterms:created xsi:type="dcterms:W3CDTF">2015-08-24T09:46:14Z</dcterms:created>
  <dcterms:modified xsi:type="dcterms:W3CDTF">2015-09-19T10:17:01Z</dcterms:modified>
</cp:coreProperties>
</file>